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68" r:id="rId1"/>
  </p:sldMasterIdLst>
  <p:notesMasterIdLst>
    <p:notesMasterId r:id="rId34"/>
  </p:notesMasterIdLst>
  <p:sldIdLst>
    <p:sldId id="256" r:id="rId2"/>
    <p:sldId id="257" r:id="rId3"/>
    <p:sldId id="266" r:id="rId4"/>
    <p:sldId id="275" r:id="rId5"/>
    <p:sldId id="276" r:id="rId6"/>
    <p:sldId id="278" r:id="rId7"/>
    <p:sldId id="277" r:id="rId8"/>
    <p:sldId id="279" r:id="rId9"/>
    <p:sldId id="280" r:id="rId10"/>
    <p:sldId id="281" r:id="rId11"/>
    <p:sldId id="282" r:id="rId12"/>
    <p:sldId id="283" r:id="rId13"/>
    <p:sldId id="301" r:id="rId14"/>
    <p:sldId id="302" r:id="rId15"/>
    <p:sldId id="303" r:id="rId16"/>
    <p:sldId id="304" r:id="rId17"/>
    <p:sldId id="284" r:id="rId18"/>
    <p:sldId id="287" r:id="rId19"/>
    <p:sldId id="285" r:id="rId20"/>
    <p:sldId id="286" r:id="rId21"/>
    <p:sldId id="289" r:id="rId22"/>
    <p:sldId id="290" r:id="rId23"/>
    <p:sldId id="291" r:id="rId24"/>
    <p:sldId id="292" r:id="rId25"/>
    <p:sldId id="294" r:id="rId26"/>
    <p:sldId id="295" r:id="rId27"/>
    <p:sldId id="296" r:id="rId28"/>
    <p:sldId id="297" r:id="rId29"/>
    <p:sldId id="298" r:id="rId30"/>
    <p:sldId id="299" r:id="rId31"/>
    <p:sldId id="305" r:id="rId32"/>
    <p:sldId id="300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te Henrique Moura" initials="DHM" lastIdx="4" clrIdx="0">
    <p:extLst>
      <p:ext uri="{19B8F6BF-5375-455C-9EA6-DF929625EA0E}">
        <p15:presenceInfo xmlns:p15="http://schemas.microsoft.com/office/powerpoint/2012/main" userId="24e6175e6fc9a79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86" d="100"/>
          <a:sy n="86" d="100"/>
        </p:scale>
        <p:origin x="9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621FC-7EA5-4020-A3EC-9FCAD6C8024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60CB0-EC24-42D5-B49D-D47C43405B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361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4569E-807B-41E3-95D5-BB6018A47DE3}" type="slidenum">
              <a:rPr lang="pt-BR" smtClean="0"/>
              <a:pPr/>
              <a:t>25</a:t>
            </a:fld>
            <a:endParaRPr lang="pt-BR" smtClean="0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4D845EE-FEF5-4BF4-822F-4B9C298BF8D9}" type="slidenum">
              <a:rPr lang="pt-BR" sz="12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D687969-5A56-4053-B6AC-CE80BB4273CE}" type="slidenum">
              <a:rPr lang="pt-BR" sz="1200">
                <a:solidFill>
                  <a:srgbClr val="000000"/>
                </a:solidFill>
              </a:rPr>
              <a:pPr algn="r"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body"/>
          </p:nvPr>
        </p:nvSpPr>
        <p:spPr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938036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4569E-807B-41E3-95D5-BB6018A47DE3}" type="slidenum">
              <a:rPr lang="pt-BR" smtClean="0"/>
              <a:pPr/>
              <a:t>26</a:t>
            </a:fld>
            <a:endParaRPr lang="pt-BR" smtClean="0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4D845EE-FEF5-4BF4-822F-4B9C298BF8D9}" type="slidenum">
              <a:rPr lang="pt-BR" sz="12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D687969-5A56-4053-B6AC-CE80BB4273CE}" type="slidenum">
              <a:rPr lang="pt-BR" sz="1200">
                <a:solidFill>
                  <a:srgbClr val="000000"/>
                </a:solidFill>
              </a:rPr>
              <a:pPr algn="r"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body"/>
          </p:nvPr>
        </p:nvSpPr>
        <p:spPr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706493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4569E-807B-41E3-95D5-BB6018A47DE3}" type="slidenum">
              <a:rPr lang="pt-BR" smtClean="0"/>
              <a:pPr/>
              <a:t>27</a:t>
            </a:fld>
            <a:endParaRPr lang="pt-BR" smtClean="0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4D845EE-FEF5-4BF4-822F-4B9C298BF8D9}" type="slidenum">
              <a:rPr lang="pt-BR" sz="12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D687969-5A56-4053-B6AC-CE80BB4273CE}" type="slidenum">
              <a:rPr lang="pt-BR" sz="1200">
                <a:solidFill>
                  <a:srgbClr val="000000"/>
                </a:solidFill>
              </a:rPr>
              <a:pPr algn="r"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body"/>
          </p:nvPr>
        </p:nvSpPr>
        <p:spPr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686630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4569E-807B-41E3-95D5-BB6018A47DE3}" type="slidenum">
              <a:rPr lang="pt-BR" smtClean="0"/>
              <a:pPr/>
              <a:t>28</a:t>
            </a:fld>
            <a:endParaRPr lang="pt-BR" smtClean="0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4D845EE-FEF5-4BF4-822F-4B9C298BF8D9}" type="slidenum">
              <a:rPr lang="pt-BR" sz="12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D687969-5A56-4053-B6AC-CE80BB4273CE}" type="slidenum">
              <a:rPr lang="pt-BR" sz="1200">
                <a:solidFill>
                  <a:srgbClr val="000000"/>
                </a:solidFill>
              </a:rPr>
              <a:pPr algn="r"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body"/>
          </p:nvPr>
        </p:nvSpPr>
        <p:spPr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015037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4569E-807B-41E3-95D5-BB6018A47DE3}" type="slidenum">
              <a:rPr lang="pt-BR" smtClean="0"/>
              <a:pPr/>
              <a:t>29</a:t>
            </a:fld>
            <a:endParaRPr lang="pt-BR" smtClean="0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4D845EE-FEF5-4BF4-822F-4B9C298BF8D9}" type="slidenum">
              <a:rPr lang="pt-BR" sz="12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D687969-5A56-4053-B6AC-CE80BB4273CE}" type="slidenum">
              <a:rPr lang="pt-BR" sz="1200">
                <a:solidFill>
                  <a:srgbClr val="000000"/>
                </a:solidFill>
              </a:rPr>
              <a:pPr algn="r"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body"/>
          </p:nvPr>
        </p:nvSpPr>
        <p:spPr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428576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4569E-807B-41E3-95D5-BB6018A47DE3}" type="slidenum">
              <a:rPr lang="pt-BR" smtClean="0"/>
              <a:pPr/>
              <a:t>30</a:t>
            </a:fld>
            <a:endParaRPr lang="pt-BR" smtClean="0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4D845EE-FEF5-4BF4-822F-4B9C298BF8D9}" type="slidenum">
              <a:rPr lang="pt-BR" sz="12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D687969-5A56-4053-B6AC-CE80BB4273CE}" type="slidenum">
              <a:rPr lang="pt-BR" sz="1200">
                <a:solidFill>
                  <a:srgbClr val="000000"/>
                </a:solidFill>
              </a:rPr>
              <a:pPr algn="r"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body"/>
          </p:nvPr>
        </p:nvSpPr>
        <p:spPr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914628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4569E-807B-41E3-95D5-BB6018A47DE3}" type="slidenum">
              <a:rPr lang="pt-BR" smtClean="0"/>
              <a:pPr/>
              <a:t>31</a:t>
            </a:fld>
            <a:endParaRPr lang="pt-BR" smtClean="0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4D845EE-FEF5-4BF4-822F-4B9C298BF8D9}" type="slidenum">
              <a:rPr lang="pt-BR" sz="12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31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D687969-5A56-4053-B6AC-CE80BB4273CE}" type="slidenum">
              <a:rPr lang="pt-BR" sz="1200">
                <a:solidFill>
                  <a:srgbClr val="000000"/>
                </a:solidFill>
              </a:rPr>
              <a:pPr algn="r"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31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body"/>
          </p:nvPr>
        </p:nvSpPr>
        <p:spPr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884283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4569E-807B-41E3-95D5-BB6018A47DE3}" type="slidenum">
              <a:rPr lang="pt-BR" smtClean="0"/>
              <a:pPr/>
              <a:t>32</a:t>
            </a:fld>
            <a:endParaRPr lang="pt-BR" smtClean="0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4D845EE-FEF5-4BF4-822F-4B9C298BF8D9}" type="slidenum">
              <a:rPr lang="pt-BR" sz="1200">
                <a:solidFill>
                  <a:srgbClr val="000000"/>
                </a:solidFill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32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D687969-5A56-4053-B6AC-CE80BB4273CE}" type="slidenum">
              <a:rPr lang="pt-BR" sz="1200">
                <a:solidFill>
                  <a:srgbClr val="000000"/>
                </a:solidFill>
              </a:rPr>
              <a:pPr algn="r"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32</a:t>
            </a:fld>
            <a:endParaRPr lang="pt-BR" sz="1200">
              <a:solidFill>
                <a:srgbClr val="000000"/>
              </a:solidFill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body"/>
          </p:nvPr>
        </p:nvSpPr>
        <p:spPr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3645228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4988458-C871-4657-96F8-267758C6EA0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085600B-A652-4F07-9E86-BEFA71FB4531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458-C871-4657-96F8-267758C6EA0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600B-A652-4F07-9E86-BEFA71FB45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458-C871-4657-96F8-267758C6EA0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600B-A652-4F07-9E86-BEFA71FB45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458-C871-4657-96F8-267758C6EA0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600B-A652-4F07-9E86-BEFA71FB45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458-C871-4657-96F8-267758C6EA0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600B-A652-4F07-9E86-BEFA71FB45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458-C871-4657-96F8-267758C6EA0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600B-A652-4F07-9E86-BEFA71FB453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458-C871-4657-96F8-267758C6EA0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600B-A652-4F07-9E86-BEFA71FB45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458-C871-4657-96F8-267758C6EA0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600B-A652-4F07-9E86-BEFA71FB45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458-C871-4657-96F8-267758C6EA0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600B-A652-4F07-9E86-BEFA71FB45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458-C871-4657-96F8-267758C6EA0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600B-A652-4F07-9E86-BEFA71FB4531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8458-C871-4657-96F8-267758C6EA0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600B-A652-4F07-9E86-BEFA71FB45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4988458-C871-4657-96F8-267758C6EA04}" type="datetimeFigureOut">
              <a:rPr lang="pt-BR" smtClean="0"/>
              <a:t>22/11/2016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085600B-A652-4F07-9E86-BEFA71FB453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dantemoura2014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eese.org.br/notatecnica/2016/notaTec161novoRegimeFiscal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ep.gov.b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ep.gov.b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27384"/>
            <a:ext cx="442798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/>
              <a:t>10º SEMINÁRIO SOBRE TRABALHO E </a:t>
            </a:r>
            <a:r>
              <a:rPr lang="pt-BR" sz="3200" b="1" dirty="0" smtClean="0"/>
              <a:t>EDUCAÇÃO</a:t>
            </a:r>
          </a:p>
          <a:p>
            <a:pPr algn="ctr"/>
            <a:endParaRPr lang="pt-BR" sz="3200" b="1" dirty="0" smtClean="0"/>
          </a:p>
          <a:p>
            <a:pPr algn="ctr"/>
            <a:r>
              <a:rPr lang="pt-BR" sz="3200" b="1" dirty="0" smtClean="0"/>
              <a:t>ENSINO </a:t>
            </a:r>
            <a:r>
              <a:rPr lang="pt-BR" sz="3200" b="1" dirty="0"/>
              <a:t>MÉDIO E JUVENTUDES</a:t>
            </a:r>
            <a:endParaRPr lang="pt-BR" sz="32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pt-BR" sz="3200" b="1" dirty="0" smtClean="0"/>
          </a:p>
          <a:p>
            <a:pPr algn="ctr"/>
            <a:r>
              <a:rPr lang="pt-BR" sz="3200" b="1"/>
              <a:t>Formação </a:t>
            </a:r>
            <a:r>
              <a:rPr lang="pt-BR" sz="3200" b="1" smtClean="0"/>
              <a:t>da </a:t>
            </a:r>
            <a:r>
              <a:rPr lang="pt-BR" sz="3200" b="1" dirty="0"/>
              <a:t>classe trabalhadora em tempos de golpe dos direitos: organização e resistência</a:t>
            </a:r>
            <a:endParaRPr lang="pt-BR" sz="32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644008" y="2348880"/>
            <a:ext cx="345638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15 anos</a:t>
            </a:r>
          </a:p>
          <a:p>
            <a:pPr algn="ctr"/>
            <a:endParaRPr lang="pt-BR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pt-B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pt-B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endParaRPr lang="pt-B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pt-B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Dante </a:t>
            </a:r>
            <a:r>
              <a:rPr lang="pt-BR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Henrique </a:t>
            </a:r>
            <a:r>
              <a:rPr lang="pt-B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Moura/IFRN PPGEP/IFRN  e PPGED/UFRN </a:t>
            </a:r>
            <a:r>
              <a:rPr lang="pt-BR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/>
              </a:rPr>
              <a:t>dantemoura2014@gmail.com</a:t>
            </a:r>
            <a:endParaRPr lang="pt-BR" u="sng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pt-BR" u="sng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pt-BR" u="sng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pt-BR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Belém/PA, 23/11/2016</a:t>
            </a:r>
          </a:p>
          <a:p>
            <a:endParaRPr lang="pt-B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26" name="Picture 2" descr="http://www.ufpa.br/ce/gepte/html/img/gep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0"/>
            <a:ext cx="2736304" cy="2319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13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58589" y="548680"/>
            <a:ext cx="8497887" cy="5805264"/>
          </a:xfrm>
          <a:solidFill>
            <a:schemeClr val="bg1"/>
          </a:solidFill>
        </p:spPr>
        <p:txBody>
          <a:bodyPr/>
          <a:lstStyle/>
          <a:p>
            <a:pPr marL="800100" lvl="1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q"/>
            </a:pPr>
            <a:r>
              <a:rPr lang="pt-BR" sz="2400" dirty="0" smtClean="0"/>
              <a:t>Ensino médio integrado à educação profissional “regular” e EJA-. (378.507 matrículas -3,9%-)</a:t>
            </a:r>
          </a:p>
          <a:p>
            <a:pPr marL="800100" lvl="1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ü"/>
            </a:pPr>
            <a:r>
              <a:rPr lang="pt-BR" sz="2000" dirty="0" smtClean="0"/>
              <a:t>Matrícula muito pequena, revelando que não é prioritária para as políticas públicas, embora a produção acadêmica crítica defenda que o EMI pode ser uma “travessia” para o EM igualitário para todos</a:t>
            </a:r>
          </a:p>
          <a:p>
            <a:pPr marL="800100" lvl="1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ü"/>
            </a:pPr>
            <a:r>
              <a:rPr lang="pt-BR" sz="2000" dirty="0" smtClean="0"/>
              <a:t>Assimetrias entre oferta federal e estadual</a:t>
            </a:r>
          </a:p>
          <a:p>
            <a:pPr marL="800100" lvl="1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ü"/>
            </a:pPr>
            <a:r>
              <a:rPr lang="pt-BR" sz="2000" dirty="0" smtClean="0"/>
              <a:t>Assimetrias entre oferta “regular” e EJA na rede federal</a:t>
            </a:r>
          </a:p>
          <a:p>
            <a:pPr marL="800100" lvl="1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ü"/>
            </a:pPr>
            <a:endParaRPr lang="pt-BR" sz="2000" dirty="0"/>
          </a:p>
          <a:p>
            <a:pPr marL="800100" lvl="1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ü"/>
            </a:pPr>
            <a:endParaRPr lang="pt-BR" sz="2000" dirty="0" smtClean="0"/>
          </a:p>
          <a:p>
            <a:pPr marL="800100" lvl="1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ü"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47591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1584176"/>
          </a:xfrm>
        </p:spPr>
        <p:txBody>
          <a:bodyPr>
            <a:noAutofit/>
          </a:bodyPr>
          <a:lstStyle/>
          <a:p>
            <a:pPr lvl="0" algn="ctr"/>
            <a:r>
              <a:rPr lang="pt-BR" sz="3200" b="1" dirty="0">
                <a:solidFill>
                  <a:schemeClr val="accent2"/>
                </a:solidFill>
              </a:rPr>
              <a:t>Estudantes-trabalhadores do Ensino Médio: hierarquização entre as atividades desenvolvidas</a:t>
            </a:r>
            <a:endParaRPr lang="pt-BR" sz="3200" dirty="0">
              <a:solidFill>
                <a:schemeClr val="accent2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83568" y="2060848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2400" dirty="0" smtClean="0"/>
              <a:t>O contexto das escolas pesquisadas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sz="2400" dirty="0" smtClean="0"/>
              <a:t>4 </a:t>
            </a:r>
            <a:r>
              <a:rPr lang="pt-BR" sz="2400" i="1" dirty="0" smtClean="0"/>
              <a:t>campi</a:t>
            </a:r>
            <a:r>
              <a:rPr lang="pt-BR" sz="2400" dirty="0" smtClean="0"/>
              <a:t> do IFRN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pt-BR" sz="2400" dirty="0" smtClean="0"/>
              <a:t>10 escolas da rede estadual </a:t>
            </a: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endParaRPr lang="pt-BR" sz="800" dirty="0" smtClean="0"/>
          </a:p>
          <a:p>
            <a:pPr algn="ctr">
              <a:spcAft>
                <a:spcPts val="0"/>
              </a:spcAft>
            </a:pPr>
            <a:r>
              <a:rPr lang="pt-BR" sz="2400" dirty="0" smtClean="0"/>
              <a:t>Discutiremos </a:t>
            </a:r>
            <a:r>
              <a:rPr lang="pt-BR" sz="2400" dirty="0"/>
              <a:t>as atividades de trabalho desenvolvidas por estudantes do EM das escolas pesquisadas. Mais especificamente, analisaremos a incidência de trabalho intelectual e trabalho manual entre os estudantes que declararam trabalhar enquanto cursavam o EM, buscando estabelecer relações com os diversos tipos dessa oferta nas esferas públicas estadual e federal.</a:t>
            </a:r>
            <a:endParaRPr lang="pt-B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1008112"/>
          </a:xfrm>
        </p:spPr>
        <p:txBody>
          <a:bodyPr>
            <a:noAutofit/>
          </a:bodyPr>
          <a:lstStyle/>
          <a:p>
            <a:pPr lvl="0" algn="ctr"/>
            <a:r>
              <a:rPr lang="pt-BR" sz="3200" b="1" dirty="0">
                <a:solidFill>
                  <a:schemeClr val="accent2"/>
                </a:solidFill>
              </a:rPr>
              <a:t>Estudantes-trabalhadores do Ensino </a:t>
            </a:r>
            <a:r>
              <a:rPr lang="pt-BR" sz="3200" b="1" dirty="0" smtClean="0">
                <a:solidFill>
                  <a:schemeClr val="accent2"/>
                </a:solidFill>
              </a:rPr>
              <a:t>Médio</a:t>
            </a:r>
            <a:endParaRPr lang="pt-BR" sz="3200" dirty="0">
              <a:solidFill>
                <a:schemeClr val="accent2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83568" y="2060848"/>
            <a:ext cx="7776864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2400" dirty="0" smtClean="0"/>
              <a:t>Trabalho simples e trabalho complexo</a:t>
            </a: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24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Trabalho manual e trabalho intelectual</a:t>
            </a:r>
            <a:endParaRPr lang="pt-B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05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1008112"/>
          </a:xfrm>
        </p:spPr>
        <p:txBody>
          <a:bodyPr>
            <a:noAutofit/>
          </a:bodyPr>
          <a:lstStyle/>
          <a:p>
            <a:pPr lvl="0" algn="ctr"/>
            <a:r>
              <a:rPr lang="pt-BR" sz="3200" b="1" dirty="0">
                <a:solidFill>
                  <a:schemeClr val="accent2"/>
                </a:solidFill>
              </a:rPr>
              <a:t>Estudantes-trabalhadores do Ensino </a:t>
            </a:r>
            <a:r>
              <a:rPr lang="pt-BR" sz="3200" b="1" dirty="0" smtClean="0">
                <a:solidFill>
                  <a:schemeClr val="accent2"/>
                </a:solidFill>
              </a:rPr>
              <a:t>Médio</a:t>
            </a:r>
            <a:endParaRPr lang="pt-BR" sz="3200" dirty="0">
              <a:solidFill>
                <a:schemeClr val="accent2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83568" y="1484784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dirty="0"/>
              <a:t>Sobre essas relações, a discussão de Ramos (2007, p. 42), ao tratar da divisão do trabalho em saúde, é muito elucidativa:</a:t>
            </a:r>
          </a:p>
          <a:p>
            <a:endParaRPr lang="pt-BR" sz="2000" dirty="0" smtClean="0"/>
          </a:p>
          <a:p>
            <a:r>
              <a:rPr lang="pt-BR" sz="2000" dirty="0" smtClean="0"/>
              <a:t>Se </a:t>
            </a:r>
            <a:r>
              <a:rPr lang="pt-BR" sz="2000" dirty="0"/>
              <a:t>lembrarmos que o ACS [Agente Comunitário de Saúde] compõe uma equipe multiprofissional formada por um médico, um enfermeiro (profissionais de nível superior) e um auxiliar de enfermagem (profissional que deve ter concluído, pelo menos, o ensino fundamental), veríamos que a divisão do trabalho na sociedade capitalista reservou aos primeiros o domínio dos conhecimentos científicos, proporcionado pelo acesso aos níveis superiores de ensino e ao mundo da ciência. A estes, na maioria das vezes, compete o trabalho intelectual, como, por exemplo, a análise das situações, a realização de diagnóstico, a proposição e/ou a prescrição de soluções, o planejamento e a gestão do trabalho, dentre outras. </a:t>
            </a:r>
          </a:p>
        </p:txBody>
      </p:sp>
    </p:spTree>
    <p:extLst>
      <p:ext uri="{BB962C8B-B14F-4D97-AF65-F5344CB8AC3E}">
        <p14:creationId xmlns:p14="http://schemas.microsoft.com/office/powerpoint/2010/main" val="40462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1008112"/>
          </a:xfrm>
        </p:spPr>
        <p:txBody>
          <a:bodyPr>
            <a:noAutofit/>
          </a:bodyPr>
          <a:lstStyle/>
          <a:p>
            <a:pPr lvl="0" algn="ctr"/>
            <a:r>
              <a:rPr lang="pt-BR" sz="3200" b="1" dirty="0">
                <a:solidFill>
                  <a:schemeClr val="accent2"/>
                </a:solidFill>
              </a:rPr>
              <a:t>Estudantes-trabalhadores do Ensino </a:t>
            </a:r>
            <a:r>
              <a:rPr lang="pt-BR" sz="3200" b="1" dirty="0" smtClean="0">
                <a:solidFill>
                  <a:schemeClr val="accent2"/>
                </a:solidFill>
              </a:rPr>
              <a:t>Médio</a:t>
            </a:r>
            <a:endParaRPr lang="pt-BR" sz="3200" dirty="0">
              <a:solidFill>
                <a:schemeClr val="accent2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83568" y="1484784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Aos </a:t>
            </a:r>
            <a:r>
              <a:rPr lang="pt-BR" sz="2000" dirty="0"/>
              <a:t>auxiliares, por terem uma formação de nível intermediário, competem as tarefas também intermediárias, que compreendem saberes procedimentais e alguns saberes teóricos instrumentais aos procedimentos. Por fim, sob esta lógica, aos ACS competiriam as tarefas mais elementares determinadas por seus superiores. [...]</a:t>
            </a:r>
          </a:p>
          <a:p>
            <a:r>
              <a:rPr lang="pt-BR" sz="2000" dirty="0"/>
              <a:t>Por mais que as atividades de alguns trabalhadores sejam mais complexas do que outras, nenhum deles é sujeito pleno da totalidade do processo de trabalho.</a:t>
            </a:r>
          </a:p>
          <a:p>
            <a:r>
              <a:rPr lang="pt-BR" sz="2000" dirty="0"/>
              <a:t>Este é a soma dos trabalhos, mais ou menos simples, dos seus trabalhadores.</a:t>
            </a:r>
          </a:p>
          <a:p>
            <a:r>
              <a:rPr lang="pt-BR" sz="2000" dirty="0"/>
              <a:t>Mesmo o trabalho do médico e do enfermeiro, sendo de caráter intelectual, ao ser submetido a essa divisão, acaba tendo uma complexidade relativa, pois eles não se apropriam do conjunto do trabalho desde a sua concepção até a sua execução.</a:t>
            </a:r>
          </a:p>
        </p:txBody>
      </p:sp>
    </p:spTree>
    <p:extLst>
      <p:ext uri="{BB962C8B-B14F-4D97-AF65-F5344CB8AC3E}">
        <p14:creationId xmlns:p14="http://schemas.microsoft.com/office/powerpoint/2010/main" val="103779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1008112"/>
          </a:xfrm>
        </p:spPr>
        <p:txBody>
          <a:bodyPr>
            <a:noAutofit/>
          </a:bodyPr>
          <a:lstStyle/>
          <a:p>
            <a:pPr lvl="0" algn="ctr"/>
            <a:r>
              <a:rPr lang="pt-BR" sz="3200" b="1" dirty="0">
                <a:solidFill>
                  <a:schemeClr val="accent2"/>
                </a:solidFill>
              </a:rPr>
              <a:t>Estudantes-trabalhadores do Ensino </a:t>
            </a:r>
            <a:r>
              <a:rPr lang="pt-BR" sz="3200" b="1" dirty="0" smtClean="0">
                <a:solidFill>
                  <a:schemeClr val="accent2"/>
                </a:solidFill>
              </a:rPr>
              <a:t>Médio</a:t>
            </a:r>
            <a:endParaRPr lang="pt-BR" sz="3200" dirty="0">
              <a:solidFill>
                <a:schemeClr val="accent2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83568" y="1484784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Aos </a:t>
            </a:r>
            <a:r>
              <a:rPr lang="pt-BR" sz="2000" dirty="0"/>
              <a:t>auxiliares, por terem uma formação de nível intermediário, competem as tarefas também intermediárias, que compreendem saberes procedimentais e alguns saberes teóricos instrumentais aos procedimentos. Por fim, sob esta lógica, aos ACS competiriam as tarefas mais elementares determinadas por seus superiores. [...]</a:t>
            </a:r>
          </a:p>
          <a:p>
            <a:r>
              <a:rPr lang="pt-BR" sz="2000" dirty="0"/>
              <a:t>Por mais que as atividades de alguns trabalhadores sejam mais complexas do que outras, nenhum deles é sujeito pleno da totalidade do processo de trabalho.</a:t>
            </a:r>
          </a:p>
          <a:p>
            <a:r>
              <a:rPr lang="pt-BR" sz="2000" dirty="0"/>
              <a:t>Este é a soma dos trabalhos, mais ou menos simples, dos seus trabalhadores.</a:t>
            </a:r>
          </a:p>
          <a:p>
            <a:r>
              <a:rPr lang="pt-BR" sz="2000" dirty="0"/>
              <a:t>Mesmo o trabalho do médico e do enfermeiro, sendo de caráter intelectual, ao ser submetido a essa divisão, acaba tendo uma complexidade relativa, pois eles não se apropriam do conjunto do trabalho desde a sua concepção até a sua execução.</a:t>
            </a:r>
          </a:p>
        </p:txBody>
      </p:sp>
    </p:spTree>
    <p:extLst>
      <p:ext uri="{BB962C8B-B14F-4D97-AF65-F5344CB8AC3E}">
        <p14:creationId xmlns:p14="http://schemas.microsoft.com/office/powerpoint/2010/main" val="364234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1008112"/>
          </a:xfrm>
        </p:spPr>
        <p:txBody>
          <a:bodyPr>
            <a:noAutofit/>
          </a:bodyPr>
          <a:lstStyle/>
          <a:p>
            <a:pPr lvl="0" algn="ctr"/>
            <a:r>
              <a:rPr lang="pt-BR" sz="3200" b="1" dirty="0">
                <a:solidFill>
                  <a:schemeClr val="accent2"/>
                </a:solidFill>
              </a:rPr>
              <a:t>Estudantes-trabalhadores do Ensino </a:t>
            </a:r>
            <a:r>
              <a:rPr lang="pt-BR" sz="3200" b="1" dirty="0" smtClean="0">
                <a:solidFill>
                  <a:schemeClr val="accent2"/>
                </a:solidFill>
              </a:rPr>
              <a:t>Médio</a:t>
            </a:r>
            <a:endParaRPr lang="pt-BR" sz="3200" dirty="0">
              <a:solidFill>
                <a:schemeClr val="accent2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83568" y="1751325"/>
            <a:ext cx="7776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Nossa conclusão: ... o </a:t>
            </a:r>
            <a:r>
              <a:rPr lang="pt-BR" sz="2000" dirty="0"/>
              <a:t>trabalho complexo se nutre do trabalho intelectual, mas não se confunde com ele.  Observemos também que, ainda segundo autora, o trabalho complexo é a “a soma dos trabalhos, mais ou menos simples, dos seus trabalhadores”. Ou seja, o trabalho complexo é a soma dos trabalhos parcelares, que podem ser simples, de cada trabalhador. Se tomamos o caminho inverso podemos compreender que a divisão do trabalho complexo em várias tarefas simples realizadas por trabalhadores individuais se materializa na divisão fundamental entre trabalho intelectual e trabalho manual. </a:t>
            </a:r>
            <a:endParaRPr lang="pt-BR" sz="2000" dirty="0" smtClean="0"/>
          </a:p>
          <a:p>
            <a:r>
              <a:rPr lang="pt-BR" sz="2000" dirty="0"/>
              <a:t>Apesar dessa diferenciação, </a:t>
            </a:r>
            <a:r>
              <a:rPr lang="pt-BR" sz="2000" b="1" dirty="0"/>
              <a:t>para fins de </a:t>
            </a:r>
            <a:r>
              <a:rPr lang="pt-BR" sz="2000" b="1" dirty="0" smtClean="0"/>
              <a:t>simplificação, </a:t>
            </a:r>
            <a:r>
              <a:rPr lang="pt-BR" sz="2000" b="1" dirty="0"/>
              <a:t>daqui em diante, vamos sempre mencionar trabalho intelectual/complexo e trabalho manual/simples, sem esquecer do que foi discutido</a:t>
            </a:r>
            <a:r>
              <a:rPr lang="pt-BR" sz="2000" dirty="0"/>
              <a:t>.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206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1008112"/>
          </a:xfrm>
        </p:spPr>
        <p:txBody>
          <a:bodyPr>
            <a:noAutofit/>
          </a:bodyPr>
          <a:lstStyle/>
          <a:p>
            <a:pPr lvl="0" algn="ctr"/>
            <a:r>
              <a:rPr lang="pt-BR" sz="3200" b="1" dirty="0">
                <a:solidFill>
                  <a:schemeClr val="accent2"/>
                </a:solidFill>
              </a:rPr>
              <a:t>Estudantes-trabalhadores do Ensino </a:t>
            </a:r>
            <a:r>
              <a:rPr lang="pt-BR" sz="3200" b="1" dirty="0" smtClean="0">
                <a:solidFill>
                  <a:schemeClr val="accent2"/>
                </a:solidFill>
              </a:rPr>
              <a:t>Médio</a:t>
            </a:r>
            <a:endParaRPr lang="pt-BR" sz="3200" dirty="0">
              <a:solidFill>
                <a:schemeClr val="accent2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539552" y="1484784"/>
            <a:ext cx="8064896" cy="496751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pt-BR" sz="2200" dirty="0" smtClean="0"/>
              <a:t>Tipos de EM desenvolvido nas escolas investigadas: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smtClean="0"/>
              <a:t>EM </a:t>
            </a:r>
            <a:r>
              <a:rPr lang="pt-BR" sz="2200" dirty="0"/>
              <a:t>Propedêutico </a:t>
            </a:r>
            <a:r>
              <a:rPr lang="pt-BR" sz="2200" i="1" dirty="0"/>
              <a:t>regular</a:t>
            </a:r>
            <a:r>
              <a:rPr lang="pt-BR" sz="2200" dirty="0"/>
              <a:t> diurno; </a:t>
            </a:r>
            <a:r>
              <a:rPr lang="pt-BR" sz="2200" dirty="0" smtClean="0"/>
              <a:t>EM </a:t>
            </a:r>
            <a:r>
              <a:rPr lang="pt-BR" sz="2200" dirty="0"/>
              <a:t>Propedêutico </a:t>
            </a:r>
            <a:r>
              <a:rPr lang="pt-BR" sz="2200" i="1" dirty="0"/>
              <a:t>regular</a:t>
            </a:r>
            <a:r>
              <a:rPr lang="pt-BR" sz="2200" dirty="0"/>
              <a:t> noturno; </a:t>
            </a:r>
            <a:r>
              <a:rPr lang="pt-BR" sz="2200" dirty="0" smtClean="0"/>
              <a:t>EM </a:t>
            </a:r>
            <a:r>
              <a:rPr lang="pt-BR" sz="2200" dirty="0"/>
              <a:t>Propedêutico EJA; </a:t>
            </a:r>
            <a:r>
              <a:rPr lang="pt-BR" sz="2200" dirty="0" smtClean="0"/>
              <a:t>EM </a:t>
            </a:r>
            <a:r>
              <a:rPr lang="pt-BR" sz="2200" dirty="0"/>
              <a:t>Integrado </a:t>
            </a:r>
            <a:r>
              <a:rPr lang="pt-BR" sz="2200" i="1" dirty="0"/>
              <a:t>regular</a:t>
            </a:r>
            <a:r>
              <a:rPr lang="pt-BR" sz="2200" dirty="0"/>
              <a:t>; </a:t>
            </a:r>
            <a:r>
              <a:rPr lang="pt-BR" sz="2200" dirty="0" smtClean="0"/>
              <a:t>EM </a:t>
            </a:r>
            <a:r>
              <a:rPr lang="pt-BR" sz="2200" dirty="0"/>
              <a:t>Integrado Proeja; </a:t>
            </a:r>
            <a:r>
              <a:rPr lang="pt-BR" sz="2200" dirty="0" smtClean="0"/>
              <a:t>Programa </a:t>
            </a:r>
            <a:r>
              <a:rPr lang="pt-BR" sz="2200" dirty="0"/>
              <a:t>EM Inovador (</a:t>
            </a:r>
            <a:r>
              <a:rPr lang="pt-BR" sz="2200" dirty="0" err="1"/>
              <a:t>ProEmi</a:t>
            </a:r>
            <a:r>
              <a:rPr lang="pt-BR" sz="2200" dirty="0" smtClean="0"/>
              <a:t>).</a:t>
            </a: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endParaRPr lang="pt-BR" sz="2200" dirty="0" smtClean="0"/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pt-BR" sz="2200" dirty="0" smtClean="0"/>
              <a:t>Foram ouvidos 1015 estudantes, além de professores e gestores. Para o presente estudo nos interessa apenas os estudantes</a:t>
            </a:r>
          </a:p>
          <a:p>
            <a:pPr algn="ctr">
              <a:lnSpc>
                <a:spcPct val="120000"/>
              </a:lnSpc>
            </a:pPr>
            <a:r>
              <a:rPr lang="pt-BR" sz="2200" dirty="0" smtClean="0"/>
              <a:t>Projeto - Ensino </a:t>
            </a:r>
            <a:r>
              <a:rPr lang="pt-BR" sz="2200" dirty="0"/>
              <a:t>médio: políticas, trabalho docente e práticas educativas nas múltiplas formas da etapa final da educação </a:t>
            </a:r>
            <a:r>
              <a:rPr lang="pt-BR" sz="2200" dirty="0" smtClean="0"/>
              <a:t>básica</a:t>
            </a:r>
          </a:p>
          <a:p>
            <a:pPr algn="ctr">
              <a:lnSpc>
                <a:spcPct val="120000"/>
              </a:lnSpc>
            </a:pPr>
            <a:r>
              <a:rPr lang="pt-BR" sz="2200" dirty="0" smtClean="0"/>
              <a:t>Financiamento: </a:t>
            </a:r>
            <a:r>
              <a:rPr lang="pt-BR" sz="2200" dirty="0"/>
              <a:t>Edital FAPERN/CAPES </a:t>
            </a:r>
            <a:r>
              <a:rPr lang="pt-BR" sz="2200" dirty="0" smtClean="0"/>
              <a:t>01/2013</a:t>
            </a:r>
          </a:p>
        </p:txBody>
      </p:sp>
    </p:spTree>
    <p:extLst>
      <p:ext uri="{BB962C8B-B14F-4D97-AF65-F5344CB8AC3E}">
        <p14:creationId xmlns:p14="http://schemas.microsoft.com/office/powerpoint/2010/main" val="20182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1008112"/>
          </a:xfrm>
        </p:spPr>
        <p:txBody>
          <a:bodyPr>
            <a:noAutofit/>
          </a:bodyPr>
          <a:lstStyle/>
          <a:p>
            <a:pPr lvl="0" algn="ctr"/>
            <a:r>
              <a:rPr lang="pt-BR" sz="3200" b="1" dirty="0">
                <a:solidFill>
                  <a:schemeClr val="accent2"/>
                </a:solidFill>
              </a:rPr>
              <a:t>Estudantes-trabalhadores do Ensino </a:t>
            </a:r>
            <a:r>
              <a:rPr lang="pt-BR" sz="3200" b="1" dirty="0" smtClean="0">
                <a:solidFill>
                  <a:schemeClr val="accent2"/>
                </a:solidFill>
              </a:rPr>
              <a:t>Médio</a:t>
            </a:r>
            <a:endParaRPr lang="pt-BR" sz="3200" dirty="0">
              <a:solidFill>
                <a:schemeClr val="accent2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683568" y="1628800"/>
            <a:ext cx="7776864" cy="4925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pt-BR" sz="2400" dirty="0" smtClean="0"/>
              <a:t>Questões norteadoras:</a:t>
            </a:r>
          </a:p>
          <a:p>
            <a:pPr algn="ctr">
              <a:lnSpc>
                <a:spcPct val="120000"/>
              </a:lnSpc>
            </a:pPr>
            <a:r>
              <a:rPr lang="pt-BR" sz="2400" dirty="0" smtClean="0"/>
              <a:t>Qual </a:t>
            </a:r>
            <a:r>
              <a:rPr lang="pt-BR" sz="2400" dirty="0"/>
              <a:t>o rendimento médio dos estudantes que trabalham enquanto cursam o EM nas escolas abrangidas pela pesquisa? Eles trabalham com</a:t>
            </a:r>
            <a:r>
              <a:rPr lang="pt-BR" sz="2400" strike="sngStrike" dirty="0"/>
              <a:t>o</a:t>
            </a:r>
            <a:r>
              <a:rPr lang="pt-BR" sz="2400" dirty="0"/>
              <a:t> carteira assinada? Qual é o tipo de atividade remunerada desenvolvida? Como essas atividades se relacionam com o trabalho manual e o trabalho intelectual? E, em relação a todas as questões:  há diferenças significativas segundo o tipo de EM que frequentam e o fato de estudarem em instituição estadual ou federal?</a:t>
            </a:r>
          </a:p>
        </p:txBody>
      </p:sp>
    </p:spTree>
    <p:extLst>
      <p:ext uri="{BB962C8B-B14F-4D97-AF65-F5344CB8AC3E}">
        <p14:creationId xmlns:p14="http://schemas.microsoft.com/office/powerpoint/2010/main" val="370417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6864" cy="1008112"/>
          </a:xfrm>
        </p:spPr>
        <p:txBody>
          <a:bodyPr>
            <a:noAutofit/>
          </a:bodyPr>
          <a:lstStyle/>
          <a:p>
            <a:pPr lvl="0" algn="ctr"/>
            <a:r>
              <a:rPr lang="pt-BR" sz="3200" b="1" dirty="0">
                <a:solidFill>
                  <a:schemeClr val="accent2"/>
                </a:solidFill>
              </a:rPr>
              <a:t>Estudantes-trabalhadores do Ensino </a:t>
            </a:r>
            <a:r>
              <a:rPr lang="pt-BR" sz="3200" b="1" dirty="0" smtClean="0">
                <a:solidFill>
                  <a:schemeClr val="accent2"/>
                </a:solidFill>
              </a:rPr>
              <a:t>Médio</a:t>
            </a:r>
            <a:endParaRPr lang="pt-BR" sz="3200" dirty="0">
              <a:solidFill>
                <a:schemeClr val="accent2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232998"/>
              </p:ext>
            </p:extLst>
          </p:nvPr>
        </p:nvGraphicFramePr>
        <p:xfrm>
          <a:off x="683567" y="1484784"/>
          <a:ext cx="7848874" cy="4895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9075"/>
                <a:gridCol w="1075294"/>
                <a:gridCol w="1018783"/>
                <a:gridCol w="1274658"/>
                <a:gridCol w="1291925"/>
                <a:gridCol w="1291925"/>
                <a:gridCol w="747214"/>
              </a:tblGrid>
              <a:tr h="279338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Tabela 3 - Instituições e quantitativo de estudantes participantes da pesquisa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9338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Instituições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Estudantes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Trabalham durante o EM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7598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Sim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Não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Não resp.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816"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Rede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Estadual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Estadual 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121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863 (100%)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226 (26,2%)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bg2"/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622 (72,1%)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15 (1,7%)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8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Estadual B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91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Estadual C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134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Estadual D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Estadual E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123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Estadual F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Estadual G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Estadual H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Estadual I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Estadual J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1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Campi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do IFRN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IFRN 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152 (100%)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40 (26,3%)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bg2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110 (72,4%)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 (1,3%)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8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IFRN B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86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IFRN C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1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IFRN D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1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Total Geral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1015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1015 (100%)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266 (26,2%)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732 (72,1%)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17 (1,7%)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659" marR="35659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17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613872"/>
          </a:xfrm>
        </p:spPr>
        <p:txBody>
          <a:bodyPr>
            <a:normAutofit fontScale="90000"/>
          </a:bodyPr>
          <a:lstStyle/>
          <a:p>
            <a:pPr algn="just"/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Sumário                              </a:t>
            </a:r>
            <a:endParaRPr lang="pt-BR" sz="1300" b="1" dirty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43492" y="1378576"/>
            <a:ext cx="7272924" cy="5002752"/>
          </a:xfrm>
        </p:spPr>
        <p:txBody>
          <a:bodyPr>
            <a:noAutofit/>
          </a:bodyPr>
          <a:lstStyle/>
          <a:p>
            <a:r>
              <a:rPr lang="pt-BR" b="1" dirty="0"/>
              <a:t>Aproximação à </a:t>
            </a:r>
            <a:r>
              <a:rPr lang="pt-BR" b="1" dirty="0" smtClean="0"/>
              <a:t>problemática</a:t>
            </a:r>
          </a:p>
          <a:p>
            <a:r>
              <a:rPr lang="pt-BR" b="1" dirty="0" smtClean="0"/>
              <a:t>Os </a:t>
            </a:r>
            <a:r>
              <a:rPr lang="pt-BR" b="1" dirty="0"/>
              <a:t>ensinos médios na atualidade brasileira: fragmentação, focalização e </a:t>
            </a:r>
            <a:r>
              <a:rPr lang="pt-BR" b="1" dirty="0" smtClean="0"/>
              <a:t>hierarquização</a:t>
            </a:r>
          </a:p>
          <a:p>
            <a:r>
              <a:rPr lang="pt-BR" b="1" dirty="0"/>
              <a:t>Estudantes-trabalhadores do Ensino Médio: hierarquização entre as atividades </a:t>
            </a:r>
            <a:r>
              <a:rPr lang="pt-BR" b="1" dirty="0" smtClean="0"/>
              <a:t>desenvolvidas</a:t>
            </a:r>
          </a:p>
          <a:p>
            <a:r>
              <a:rPr lang="pt-BR" b="1" dirty="0">
                <a:solidFill>
                  <a:schemeClr val="tx1"/>
                </a:solidFill>
                <a:ea typeface="Times New Roman" panose="02020603050405020304" pitchFamily="18" charset="0"/>
              </a:rPr>
              <a:t>O acirramento desse contexto: o golpe em curso contra a sociedade brasileira</a:t>
            </a:r>
          </a:p>
          <a:p>
            <a:r>
              <a:rPr lang="pt-BR" b="1" dirty="0" smtClean="0"/>
              <a:t>Para continuar o debate ...</a:t>
            </a:r>
            <a:endParaRPr lang="pt-BR" dirty="0"/>
          </a:p>
          <a:p>
            <a:endParaRPr lang="pt-B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062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6864" cy="1008112"/>
          </a:xfrm>
        </p:spPr>
        <p:txBody>
          <a:bodyPr>
            <a:noAutofit/>
          </a:bodyPr>
          <a:lstStyle/>
          <a:p>
            <a:pPr lvl="0" algn="ctr"/>
            <a:r>
              <a:rPr lang="pt-BR" sz="3200" b="1" dirty="0">
                <a:solidFill>
                  <a:schemeClr val="accent2"/>
                </a:solidFill>
              </a:rPr>
              <a:t>Estudantes-trabalhadores do Ensino </a:t>
            </a:r>
            <a:r>
              <a:rPr lang="pt-BR" sz="3200" b="1" dirty="0" smtClean="0">
                <a:solidFill>
                  <a:schemeClr val="accent2"/>
                </a:solidFill>
              </a:rPr>
              <a:t>Médio</a:t>
            </a:r>
            <a:endParaRPr lang="pt-BR" sz="32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240023"/>
              </p:ext>
            </p:extLst>
          </p:nvPr>
        </p:nvGraphicFramePr>
        <p:xfrm>
          <a:off x="683568" y="1429424"/>
          <a:ext cx="7776863" cy="4663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4493"/>
                <a:gridCol w="1474493"/>
                <a:gridCol w="1297181"/>
                <a:gridCol w="909893"/>
                <a:gridCol w="909893"/>
                <a:gridCol w="906782"/>
                <a:gridCol w="804128"/>
              </a:tblGrid>
              <a:tr h="499432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Tabela 4 - Estudantes do EM que declararam trabalhar, quantidade de trabalhadores com carteira assinada e rendimentos auferidos, em salários mínimos (SM).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971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Instituição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Tipo de EM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Trabalham e declararam renda própria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Carteira assinada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Renda própria (SM)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994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Até 1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De 1 a 3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Acima de 3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94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IFRN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(4 campi investigados)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EMI regular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(18,9%)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(4,7%)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20 (95,2%)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(4,8%)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94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EMI Proeja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(29,7%)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(36,4%)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(81,8%)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(8,2%)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73192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Rede Estadual (10 Escolas investigadas)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Ofertas Noturnas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82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(60%)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(47,6%)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(70,7%)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(29,3%)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170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EM propedêutico regular diurno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(15,2%)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(37,1%)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(95,2%)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(4,8%)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94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EMI regular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(35,9%)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(17,9%)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28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(100%)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943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ProEmi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(11,0%)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12 (48%)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(92%)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(8%)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611560" y="6093296"/>
            <a:ext cx="80648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Ofertas noturnas: EMI </a:t>
            </a:r>
            <a:r>
              <a:rPr lang="pt-B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Proeja; EM propedêutico </a:t>
            </a:r>
            <a:r>
              <a:rPr lang="pt-BR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regular</a:t>
            </a:r>
            <a:r>
              <a:rPr lang="pt-BR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noturno; EM propedêutico </a:t>
            </a:r>
            <a:r>
              <a:rPr lang="pt-BR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EJA</a:t>
            </a:r>
            <a:endParaRPr lang="pt-BR" sz="1600" b="1" dirty="0"/>
          </a:p>
        </p:txBody>
      </p:sp>
    </p:spTree>
    <p:extLst>
      <p:ext uri="{BB962C8B-B14F-4D97-AF65-F5344CB8AC3E}">
        <p14:creationId xmlns:p14="http://schemas.microsoft.com/office/powerpoint/2010/main" val="299055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6864" cy="1008112"/>
          </a:xfrm>
        </p:spPr>
        <p:txBody>
          <a:bodyPr>
            <a:noAutofit/>
          </a:bodyPr>
          <a:lstStyle/>
          <a:p>
            <a:pPr lvl="0" algn="ctr"/>
            <a:r>
              <a:rPr lang="pt-BR" sz="3200" b="1" dirty="0">
                <a:solidFill>
                  <a:schemeClr val="accent2"/>
                </a:solidFill>
              </a:rPr>
              <a:t>Estudantes-trabalhadores do Ensino </a:t>
            </a:r>
            <a:r>
              <a:rPr lang="pt-BR" sz="3200" b="1" dirty="0" smtClean="0">
                <a:solidFill>
                  <a:schemeClr val="accent2"/>
                </a:solidFill>
              </a:rPr>
              <a:t>Médio</a:t>
            </a:r>
            <a:endParaRPr lang="pt-BR" sz="3200" dirty="0">
              <a:solidFill>
                <a:schemeClr val="accent2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62037"/>
              </p:ext>
            </p:extLst>
          </p:nvPr>
        </p:nvGraphicFramePr>
        <p:xfrm>
          <a:off x="683569" y="1671024"/>
          <a:ext cx="7920880" cy="4824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2491"/>
                <a:gridCol w="1164836"/>
                <a:gridCol w="1708425"/>
                <a:gridCol w="3805128"/>
              </a:tblGrid>
              <a:tr h="7124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Instituição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</a:rPr>
                        <a:t>Tipo de EM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</a:rPr>
                        <a:t>Trabalham e declararam em que trabalham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/>
                          </a:solidFill>
                          <a:effectLst/>
                        </a:rPr>
                        <a:t>Em que trabalham</a:t>
                      </a:r>
                      <a:endParaRPr lang="pt-BR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74956">
                <a:tc rowSpan="1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Rede Estadual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(10 Escolas investigadas)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Ofertas Noturnas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79 (60%), sendo: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EMI Proeja (6); EM propedêutico regular noturno (61); EM propedêutico EJA (12)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33 - Serviços (predomínio de vendedor)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67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17 - Operário (predomínio indústria)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74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10 - Trabalho doméstico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74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4 - Auxiliar administrativo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74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4 - Autônomo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541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4 - Estagiário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74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2 -  Aprendiz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5411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  <a:effectLst/>
                        </a:rPr>
                        <a:t>1 - Informática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74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1 - Militar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74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EM propedêutico regular diurno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66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(15,2%)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24 - Serviços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74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10 - Autônomo 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74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9 - Aprendiz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74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8 - Trabalho doméstico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98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5 - Auxiliar/Assistente administrativo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74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4 - Estagiário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747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1 - Setor Eletroeletrônico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683567" y="1311151"/>
            <a:ext cx="79208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1200" dirty="0"/>
              <a:t>Tabela 5- Estudantes do EM que declaram trabalhar por instituição, tipo de EM que frequentam e atividades em que trabalham</a:t>
            </a:r>
            <a:endParaRPr lang="pt-BR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58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6864" cy="1008112"/>
          </a:xfrm>
        </p:spPr>
        <p:txBody>
          <a:bodyPr>
            <a:noAutofit/>
          </a:bodyPr>
          <a:lstStyle/>
          <a:p>
            <a:pPr lvl="0" algn="ctr"/>
            <a:r>
              <a:rPr lang="pt-BR" sz="3200" b="1" dirty="0">
                <a:solidFill>
                  <a:schemeClr val="accent2"/>
                </a:solidFill>
              </a:rPr>
              <a:t>Estudantes-trabalhadores do Ensino </a:t>
            </a:r>
            <a:r>
              <a:rPr lang="pt-BR" sz="3200" b="1" dirty="0" smtClean="0">
                <a:solidFill>
                  <a:schemeClr val="accent2"/>
                </a:solidFill>
              </a:rPr>
              <a:t>Médio</a:t>
            </a:r>
            <a:endParaRPr lang="pt-BR" sz="32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98524"/>
              </p:ext>
            </p:extLst>
          </p:nvPr>
        </p:nvGraphicFramePr>
        <p:xfrm>
          <a:off x="755576" y="1556790"/>
          <a:ext cx="7704855" cy="4805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8605"/>
                <a:gridCol w="1133067"/>
                <a:gridCol w="1661831"/>
                <a:gridCol w="3701352"/>
              </a:tblGrid>
              <a:tr h="483453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</a:rPr>
                        <a:t>Tabela 5- Estudantes do EM que declaram trabalhar por instituição, tipo de EM que frequentam e atividades em que trabalham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834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Instituição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Tipo de EM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Trabalham e declararam em que trabalham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Em que trabalham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14911">
                <a:tc row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Rede Estadual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(10 Escolas investigadas)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EMI regular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41 (35,9%)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11 - Auxiliar/Assistente administrativo 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7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10 - Informática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86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10 - Estagiário (predomínio em atividades não vinculadas ao curso)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493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4 - Saúde (secretaria municipal) 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7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2 - Serviços (vendedor)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117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2 - Setor eletroeletrônico (Cosern)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7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 – Autônomo 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7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ProEmi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27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(11%)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14 - Serviços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61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5 – Auxiliar/Assistente administrativo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7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4 - Aprendiz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7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2 - Autônomo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7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1 - Informática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17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1 - Área jurídica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898" marR="189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87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6864" cy="1008112"/>
          </a:xfrm>
        </p:spPr>
        <p:txBody>
          <a:bodyPr>
            <a:noAutofit/>
          </a:bodyPr>
          <a:lstStyle/>
          <a:p>
            <a:pPr lvl="0" algn="ctr"/>
            <a:r>
              <a:rPr lang="pt-BR" sz="3200" dirty="0">
                <a:solidFill>
                  <a:schemeClr val="accent2"/>
                </a:solidFill>
              </a:rPr>
              <a:t>E</a:t>
            </a:r>
            <a:r>
              <a:rPr lang="pt-BR" sz="3200" b="1" dirty="0">
                <a:solidFill>
                  <a:schemeClr val="accent2"/>
                </a:solidFill>
              </a:rPr>
              <a:t>studantes-trabalhadores do Ensino </a:t>
            </a:r>
            <a:r>
              <a:rPr lang="pt-BR" sz="3200" b="1" dirty="0" smtClean="0">
                <a:solidFill>
                  <a:schemeClr val="accent2"/>
                </a:solidFill>
              </a:rPr>
              <a:t>Médio</a:t>
            </a:r>
            <a:endParaRPr lang="pt-BR" sz="3200" dirty="0">
              <a:solidFill>
                <a:schemeClr val="accent2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685653"/>
              </p:ext>
            </p:extLst>
          </p:nvPr>
        </p:nvGraphicFramePr>
        <p:xfrm>
          <a:off x="683568" y="1484784"/>
          <a:ext cx="7920880" cy="50351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4047"/>
                <a:gridCol w="1162698"/>
                <a:gridCol w="1629759"/>
                <a:gridCol w="3384376"/>
              </a:tblGrid>
              <a:tr h="377181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Tabela 5- Estudantes do EM que declaram trabalhar por instituição, tipo de EM que frequentam e atividades em que 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</a:rPr>
                        <a:t>trabalham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657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Instituição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Tipo de EM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Trabalham e declararam em que trabalham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Em que trabalham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97200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IFRN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(4 campi investigados)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EMI regular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25 (22,5%)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13 - Bolsista IFRN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(7 de iniciação científica e 6 de iniciação profissional)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337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9 - Estagiário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(7 na área do curso)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668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 (Informática)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859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 (Autônomo)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9528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EMI Proeja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13 (35,1%)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7 - Serviços (predomínio de vendedor) 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7266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2 - Bolsista IFRN (iniciação profissional)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1789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2 - Estagiário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(na área do curso)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8859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1 - Autônomo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95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1 - Músico profissional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94" marR="609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33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6864" cy="1008112"/>
          </a:xfrm>
        </p:spPr>
        <p:txBody>
          <a:bodyPr>
            <a:noAutofit/>
          </a:bodyPr>
          <a:lstStyle/>
          <a:p>
            <a:pPr lvl="0" algn="ctr"/>
            <a:r>
              <a:rPr lang="pt-BR" sz="3200" dirty="0" smtClean="0">
                <a:solidFill>
                  <a:srgbClr val="C00000"/>
                </a:solidFill>
              </a:rPr>
              <a:t>E</a:t>
            </a:r>
            <a:r>
              <a:rPr lang="pt-BR" sz="3200" b="1" dirty="0" smtClean="0">
                <a:solidFill>
                  <a:srgbClr val="C00000"/>
                </a:solidFill>
              </a:rPr>
              <a:t>studantes-trabalhadores do Ensino Médio</a:t>
            </a:r>
            <a:endParaRPr lang="pt-BR" sz="3200" dirty="0">
              <a:solidFill>
                <a:srgbClr val="C00000"/>
              </a:solidFill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543328"/>
              </p:ext>
            </p:extLst>
          </p:nvPr>
        </p:nvGraphicFramePr>
        <p:xfrm>
          <a:off x="827584" y="2607113"/>
          <a:ext cx="7200800" cy="3630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4690"/>
                <a:gridCol w="1167988"/>
                <a:gridCol w="1051765"/>
                <a:gridCol w="939664"/>
                <a:gridCol w="1285033"/>
                <a:gridCol w="1591660"/>
              </a:tblGrid>
              <a:tr h="216024">
                <a:tc gridSpan="6">
                  <a:txBody>
                    <a:bodyPr/>
                    <a:lstStyle/>
                    <a:p>
                      <a:pPr indent="18415"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Tipo de EM/vinculação institucional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5644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EMI regular</a:t>
                      </a:r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</a:rPr>
                        <a:t>IFRN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EMI regular/rede estadual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EMI Proeja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</a:rPr>
                        <a:t>IFRN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 err="1">
                          <a:solidFill>
                            <a:schemeClr val="tx1"/>
                          </a:solidFill>
                          <a:effectLst/>
                        </a:rPr>
                        <a:t>ProEmi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rede estadual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EM propedêutico regular diurno</a:t>
                      </a:r>
                      <a:r>
                        <a:rPr lang="pt-BR" sz="160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smtClean="0">
                          <a:solidFill>
                            <a:schemeClr val="tx1"/>
                          </a:solidFill>
                          <a:effectLst/>
                        </a:rPr>
                        <a:t>rede </a:t>
                      </a: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estadual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Ofertas Noturnas/rede estadual: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EMI Proeja; EM propedêutico regular noturno; EM propedêutico EJA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 gridSpan="6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                                                                                                                                      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3420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Complexidade/</a:t>
                      </a:r>
                      <a:r>
                        <a:rPr lang="pt-BR" sz="1600" dirty="0" err="1">
                          <a:solidFill>
                            <a:schemeClr val="tx1"/>
                          </a:solidFill>
                          <a:effectLst/>
                        </a:rPr>
                        <a:t>intelectualização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 das atividades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eta para a direita 9"/>
          <p:cNvSpPr/>
          <p:nvPr/>
        </p:nvSpPr>
        <p:spPr>
          <a:xfrm>
            <a:off x="1269554" y="5474227"/>
            <a:ext cx="6182006" cy="40304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1" name="Mais 10"/>
          <p:cNvSpPr/>
          <p:nvPr/>
        </p:nvSpPr>
        <p:spPr>
          <a:xfrm>
            <a:off x="899592" y="5427723"/>
            <a:ext cx="236976" cy="449549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2" name="Menos 11"/>
          <p:cNvSpPr/>
          <p:nvPr/>
        </p:nvSpPr>
        <p:spPr>
          <a:xfrm>
            <a:off x="7534169" y="5530107"/>
            <a:ext cx="278191" cy="275157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899592" y="1733907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pt-BR" sz="1600" dirty="0">
                <a:latin typeface="+mj-lt"/>
                <a:ea typeface="Times New Roman" panose="02020603050405020304" pitchFamily="18" charset="0"/>
              </a:rPr>
              <a:t>Figura 1 - Grau de complexidade/</a:t>
            </a:r>
            <a:r>
              <a:rPr lang="pt-BR" sz="1600" dirty="0" err="1">
                <a:latin typeface="+mj-lt"/>
                <a:ea typeface="Times New Roman" panose="02020603050405020304" pitchFamily="18" charset="0"/>
              </a:rPr>
              <a:t>intelectualização</a:t>
            </a:r>
            <a:r>
              <a:rPr lang="pt-BR" sz="1600" dirty="0">
                <a:latin typeface="+mj-lt"/>
                <a:ea typeface="Times New Roman" panose="02020603050405020304" pitchFamily="18" charset="0"/>
              </a:rPr>
              <a:t> das atividades desenvolvidas pelos estudantes do EM que declaram trabalhar, segundo o tipo de oferta e vinculação institucional</a:t>
            </a:r>
            <a:endParaRPr lang="pt-BR" sz="1600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29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39552" y="1759743"/>
            <a:ext cx="8064896" cy="469359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300" dirty="0"/>
              <a:t> </a:t>
            </a:r>
            <a:r>
              <a:rPr lang="pt-BR" sz="2300" dirty="0" smtClean="0"/>
              <a:t>Pilares </a:t>
            </a:r>
            <a:r>
              <a:rPr lang="pt-BR" sz="2300" dirty="0"/>
              <a:t>de sustentação do golpe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300" dirty="0"/>
              <a:t>Interesses do grande capital internacional, capitaneados pelos EUA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pt-BR" sz="2300" dirty="0" smtClean="0"/>
              <a:t>PL 4567/2016: </a:t>
            </a:r>
            <a:r>
              <a:rPr lang="pt-BR" sz="2300" dirty="0" err="1" smtClean="0"/>
              <a:t>Pré</a:t>
            </a:r>
            <a:r>
              <a:rPr lang="pt-BR" sz="2300" dirty="0" smtClean="0"/>
              <a:t>-sal: </a:t>
            </a:r>
            <a:r>
              <a:rPr lang="pt-BR" sz="2300" dirty="0"/>
              <a:t>transferir o patrimônio do povo brasileiro ao grande capital internacional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pt-BR" sz="2300" dirty="0"/>
              <a:t>BRICS (Brasil, Rússia, Índia, China e África do Sul) – criação de um banco etc.</a:t>
            </a: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pt-BR" sz="2300" dirty="0"/>
              <a:t>Aproximação Brasil África e América Latina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300" dirty="0"/>
              <a:t>Pensamento e ação das elites econômicas e grande mídia, fragmentos da denominada classe média materializados em um congresso nacional que espelha esse </a:t>
            </a:r>
            <a:r>
              <a:rPr lang="pt-BR" sz="2300" dirty="0" smtClean="0"/>
              <a:t>pensamento</a:t>
            </a:r>
            <a:endParaRPr lang="pt-BR" sz="2300" dirty="0"/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611560" y="620688"/>
            <a:ext cx="777686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215" algn="ctr"/>
            <a:r>
              <a:rPr lang="pt-BR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O acirramento desse contexto: o golpe em curso contra a sociedade brasileira</a:t>
            </a:r>
            <a:endParaRPr lang="pt-BR" sz="28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0278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7544" y="1343665"/>
            <a:ext cx="8208912" cy="526297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Erros </a:t>
            </a:r>
            <a:r>
              <a:rPr lang="pt-BR" sz="2400" dirty="0"/>
              <a:t>do próprio governo (não avançou na direção de reformas estruturais, corrupção e aliança com a ala mais retrógrada e conservadora da direita, não conseguiu/quis politizar em relação aso direitos concedidos aos mais pobres, busca constante pela conciliação entre capital e trabalho, mesmo assim houve </a:t>
            </a:r>
            <a:r>
              <a:rPr lang="pt-BR" sz="2400" dirty="0" smtClean="0"/>
              <a:t>avanços </a:t>
            </a:r>
            <a:r>
              <a:rPr lang="pt-BR" sz="2400" dirty="0"/>
              <a:t>importantes: bolsa família, expansão e interiorização das universidades públicas e dos Institutos </a:t>
            </a:r>
            <a:r>
              <a:rPr lang="pt-BR" sz="2400" dirty="0" smtClean="0"/>
              <a:t>Federais, participação nos BRICS, aproximação </a:t>
            </a:r>
            <a:r>
              <a:rPr lang="pt-BR" sz="2400" dirty="0"/>
              <a:t>Á</a:t>
            </a:r>
            <a:r>
              <a:rPr lang="pt-BR" sz="2400" dirty="0" smtClean="0"/>
              <a:t>frica e América Latina, diminuição da pobreza </a:t>
            </a:r>
            <a:r>
              <a:rPr lang="pt-BR" sz="2400" dirty="0"/>
              <a:t>etc</a:t>
            </a:r>
            <a:r>
              <a:rPr lang="pt-BR" sz="2400" dirty="0" smtClean="0"/>
              <a:t>.)</a:t>
            </a:r>
            <a:endParaRPr lang="pt-BR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Parte do Judiciário comprometido de forma militante com esse pensamento reacionário </a:t>
            </a:r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611560" y="620688"/>
            <a:ext cx="777686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215" algn="ctr"/>
            <a:r>
              <a:rPr lang="pt-BR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O acirramento desse contexto: o golpe em curso contra a sociedade brasileira</a:t>
            </a:r>
            <a:endParaRPr lang="pt-BR" sz="28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158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7544" y="1508586"/>
            <a:ext cx="8208912" cy="50167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dirty="0" smtClean="0"/>
              <a:t>Medidas </a:t>
            </a:r>
            <a:r>
              <a:rPr lang="pt-BR" sz="2000" dirty="0"/>
              <a:t>em curso ou anunciadas que sintetizam o golpe, cujo alvo é, principalmente, a classe trabalhadora mais empobrecida do país:</a:t>
            </a:r>
          </a:p>
          <a:p>
            <a:endParaRPr lang="pt-BR" sz="1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PEC 241(55)/2016</a:t>
            </a:r>
          </a:p>
          <a:p>
            <a:pPr lvl="1"/>
            <a:r>
              <a:rPr lang="pt-BR" sz="2000" dirty="0"/>
              <a:t>DIEESE (</a:t>
            </a:r>
            <a:r>
              <a:rPr lang="pt-BR" sz="2000" u="sng" dirty="0">
                <a:hlinkClick r:id="rId3"/>
              </a:rPr>
              <a:t>http://www.dieese.org.br/notatecnica/2016/notaTec161novoRegimeFiscal.pdf</a:t>
            </a:r>
            <a:r>
              <a:rPr lang="pt-BR" sz="2000" dirty="0"/>
              <a:t>) : Caso a PEC 241/2016 tivesse em vigência no período de 2002 a 2015 (13 ANOS): impactos PARA A SAUDE = 295,9 bilhões (legislação prevê arrecadação de 15%; Educação = R$ 377,7 </a:t>
            </a:r>
            <a:r>
              <a:rPr lang="pt-BR" sz="2000" dirty="0" smtClean="0"/>
              <a:t>bilhões</a:t>
            </a:r>
          </a:p>
          <a:p>
            <a:pPr lvl="1"/>
            <a:endParaRPr lang="pt-BR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PL 4.567/2016, PL do </a:t>
            </a:r>
            <a:r>
              <a:rPr lang="pt-BR" sz="2000" dirty="0" err="1" smtClean="0"/>
              <a:t>pré</a:t>
            </a:r>
            <a:r>
              <a:rPr lang="pt-BR" sz="2000" dirty="0" smtClean="0"/>
              <a:t>-sal (José serra)</a:t>
            </a:r>
          </a:p>
          <a:p>
            <a:endParaRPr lang="pt-BR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Reforma da </a:t>
            </a:r>
            <a:r>
              <a:rPr lang="pt-BR" sz="2000" dirty="0" smtClean="0"/>
              <a:t>previdência/trabalhista </a:t>
            </a:r>
            <a:r>
              <a:rPr lang="pt-BR" sz="2000" dirty="0"/>
              <a:t>(aumento do tempo mínimo de aposentadoria, flexibilização da jornada de trabalho, acordado acima do legislado – o que significa?- </a:t>
            </a:r>
            <a:r>
              <a:rPr lang="pt-BR" sz="2000" dirty="0" smtClean="0"/>
              <a:t>)</a:t>
            </a:r>
            <a:endParaRPr lang="pt-BR" sz="2000" dirty="0"/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611560" y="620688"/>
            <a:ext cx="777686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215" algn="ctr"/>
            <a:r>
              <a:rPr lang="pt-BR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O acirramento desse contexto: o golpe em curso contra a sociedade brasileira</a:t>
            </a:r>
            <a:endParaRPr lang="pt-BR" sz="28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325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39552" y="1744355"/>
            <a:ext cx="8064896" cy="470898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pt-BR" sz="2000" dirty="0" smtClean="0"/>
              <a:t>Especificamente na Educação: o sentido da MP 746</a:t>
            </a:r>
          </a:p>
          <a:p>
            <a:pPr lvl="0"/>
            <a:r>
              <a:rPr lang="pt-BR" sz="2000" dirty="0"/>
              <a:t> </a:t>
            </a:r>
          </a:p>
          <a:p>
            <a:r>
              <a:rPr lang="pt-BR" sz="2000" dirty="0"/>
              <a:t>Motivos verdadeiros para reformar o EM: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Melhoria física das escolas (prédios, laboratórios, bibliotecas, espaços para atividades esportivas, artísticas, culturais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Carreira e remuneração dignas para os docentes e trabalhadores da educação em geral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Incentivo à formação inicial e continuada dos trabalhadores em consonância com a carreira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Democratização da gestão das escolas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Esforço para garantir permanência com </a:t>
            </a:r>
            <a:r>
              <a:rPr lang="pt-BR" sz="2000" dirty="0" smtClean="0"/>
              <a:t>aprendizagem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Professores para atuar em todas as disciplinas e adequadamente formados</a:t>
            </a:r>
          </a:p>
          <a:p>
            <a:endParaRPr lang="pt-BR" sz="2000" dirty="0"/>
          </a:p>
          <a:p>
            <a:pPr algn="ctr"/>
            <a:r>
              <a:rPr lang="pt-BR" sz="2000" dirty="0" smtClean="0"/>
              <a:t>Para fazer isso a legislação existente é suficiente ! </a:t>
            </a:r>
            <a:endParaRPr lang="pt-BR" sz="2000" dirty="0"/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611560" y="620688"/>
            <a:ext cx="777686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215" algn="ctr"/>
            <a:r>
              <a:rPr lang="pt-BR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O acirramento desse contexto: o golpe em curso contra a sociedade brasileira</a:t>
            </a:r>
            <a:endParaRPr lang="pt-BR" sz="28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1646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1520" y="1416833"/>
            <a:ext cx="8640960" cy="53245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dirty="0"/>
              <a:t>Motivos alegados para reformar o EM</a:t>
            </a:r>
            <a:r>
              <a:rPr lang="pt-BR" sz="2000" dirty="0" smtClean="0"/>
              <a:t>:</a:t>
            </a:r>
          </a:p>
          <a:p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Pressuposto “equivocado”: o problema central do EM é curricular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Discurso </a:t>
            </a:r>
            <a:r>
              <a:rPr lang="pt-BR" sz="2000" dirty="0"/>
              <a:t>(falso) da </a:t>
            </a:r>
            <a:r>
              <a:rPr lang="pt-BR" sz="2000" dirty="0" smtClean="0"/>
              <a:t>flexibilização para torná-lo atrativo </a:t>
            </a: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A escola </a:t>
            </a:r>
            <a:r>
              <a:rPr lang="pt-BR" sz="2000" dirty="0"/>
              <a:t>pública </a:t>
            </a:r>
            <a:r>
              <a:rPr lang="pt-BR" sz="2000" dirty="0" smtClean="0"/>
              <a:t>terá </a:t>
            </a:r>
            <a:r>
              <a:rPr lang="pt-BR" sz="2000" dirty="0"/>
              <a:t>os conhecimentos sobre as disciplinas da educação geral reduzidos pela metade – 1,5 anos -. </a:t>
            </a: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Os </a:t>
            </a:r>
            <a:r>
              <a:rPr lang="pt-BR" sz="2000" dirty="0"/>
              <a:t>outros 1,5 anos serão </a:t>
            </a:r>
            <a:r>
              <a:rPr lang="pt-BR" sz="2000" dirty="0" smtClean="0"/>
              <a:t>para as “ênfases” (que não será integralmente oferecidas porque custa mais caro.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As escolas </a:t>
            </a:r>
            <a:r>
              <a:rPr lang="pt-BR" sz="2000" dirty="0"/>
              <a:t>privadas continuarão </a:t>
            </a:r>
            <a:r>
              <a:rPr lang="pt-BR" sz="2000" dirty="0" smtClean="0"/>
              <a:t>proporcionando os conhecimentos </a:t>
            </a:r>
            <a:r>
              <a:rPr lang="pt-BR" sz="2000" dirty="0"/>
              <a:t>produzidos e acumulados historicamente pela sociedade (ciências, letras e artes </a:t>
            </a:r>
            <a:r>
              <a:rPr lang="pt-BR" sz="2000" dirty="0" smtClean="0"/>
              <a:t>– base para </a:t>
            </a:r>
            <a:r>
              <a:rPr lang="pt-BR" sz="2000" dirty="0"/>
              <a:t>acesso ao Ensino Superior).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Flexibilização, que nesse caso </a:t>
            </a:r>
            <a:r>
              <a:rPr lang="pt-BR" sz="2000" dirty="0"/>
              <a:t>significa engessamento dos pobres em um currículo mínimo voltado para uma </a:t>
            </a:r>
            <a:r>
              <a:rPr lang="pt-BR" sz="2000" dirty="0" err="1"/>
              <a:t>semi-qualificação</a:t>
            </a:r>
            <a:r>
              <a:rPr lang="pt-BR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Fortalecer </a:t>
            </a:r>
            <a:r>
              <a:rPr lang="pt-BR" sz="2000" dirty="0"/>
              <a:t>o ensino médio: Como conciliar fortalecimento </a:t>
            </a:r>
            <a:r>
              <a:rPr lang="pt-BR" sz="2000" dirty="0" smtClean="0"/>
              <a:t>(supostamente defendido na MP </a:t>
            </a:r>
            <a:r>
              <a:rPr lang="pt-BR" sz="2000" dirty="0"/>
              <a:t>746) com diminuição dos </a:t>
            </a:r>
            <a:r>
              <a:rPr lang="pt-BR" sz="2000" dirty="0" smtClean="0"/>
              <a:t>investimentos </a:t>
            </a:r>
            <a:r>
              <a:rPr lang="pt-BR" sz="2000" dirty="0"/>
              <a:t>em educação (PEC 241</a:t>
            </a:r>
            <a:r>
              <a:rPr lang="pt-BR" sz="2000" dirty="0" smtClean="0"/>
              <a:t>)?</a:t>
            </a:r>
            <a:endParaRPr lang="pt-BR" sz="2000" dirty="0"/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251520" y="332656"/>
            <a:ext cx="8640960" cy="1152128"/>
          </a:xfrm>
          <a:prstGeom prst="rect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215" algn="ctr"/>
            <a:r>
              <a:rPr lang="pt-BR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O acirramento desse contexto: o golpe em curso contra a sociedade brasileira</a:t>
            </a:r>
            <a:endParaRPr lang="pt-BR" sz="28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3223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613872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Aproximação à problemática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  </a:t>
            </a:r>
            <a:endParaRPr lang="pt-BR" sz="1300" b="1" dirty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43492" y="1889467"/>
            <a:ext cx="6777317" cy="4059813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Disputas em torno da concepção do ensino médio como última etapa da educação básica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... nos </a:t>
            </a:r>
            <a:r>
              <a:rPr lang="pt-BR" dirty="0"/>
              <a:t>contextos das </a:t>
            </a:r>
            <a:r>
              <a:rPr lang="pt-BR" b="1" dirty="0"/>
              <a:t>disputas entre classes/fragmentos de classes sociais e projetos societários</a:t>
            </a:r>
            <a:r>
              <a:rPr lang="pt-BR" dirty="0"/>
              <a:t> que marcam, constituem e dividem a sociedade brasileira, os objetivos e finalidades atribuídos ao EM seguem oscilando, desde longa data, entre os estudos ditos propedêuticos, de formação geral, e aqueles profissionalizantes, de formação específica, evidenciando-se as disputas sociais em torno de distintos direcionamentos para a formação dos </a:t>
            </a:r>
            <a:r>
              <a:rPr lang="pt-BR" dirty="0" smtClean="0"/>
              <a:t>trabalhadores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 smtClean="0"/>
              <a:t>... apreender </a:t>
            </a:r>
            <a:r>
              <a:rPr lang="pt-BR" dirty="0"/>
              <a:t>o sentido em que se vem movimentando o EM</a:t>
            </a:r>
            <a:endParaRPr lang="pt-BR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pt-B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313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7544" y="1744355"/>
            <a:ext cx="8208912" cy="50167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dirty="0"/>
              <a:t> </a:t>
            </a:r>
          </a:p>
          <a:p>
            <a:r>
              <a:rPr lang="pt-BR" sz="2000" dirty="0"/>
              <a:t>Motivos reais </a:t>
            </a:r>
            <a:r>
              <a:rPr lang="pt-BR" sz="2000" dirty="0" smtClean="0"/>
              <a:t>(mas impronunciáveis) da </a:t>
            </a:r>
            <a:r>
              <a:rPr lang="pt-BR" sz="2000" dirty="0"/>
              <a:t>reforma </a:t>
            </a:r>
            <a:r>
              <a:rPr lang="pt-BR" sz="2000" dirty="0" smtClean="0"/>
              <a:t>anunciada:</a:t>
            </a:r>
          </a:p>
          <a:p>
            <a:r>
              <a:rPr lang="pt-BR" sz="2000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Engessamento para baratear o custo da formação da classe </a:t>
            </a:r>
            <a:r>
              <a:rPr lang="pt-BR" sz="2000" dirty="0" smtClean="0"/>
              <a:t>trabalhadora; Rebaixamento </a:t>
            </a:r>
            <a:r>
              <a:rPr lang="pt-BR" sz="2000" dirty="0"/>
              <a:t>do valor da força de trabalho (fazer discussão teórica sobre isso)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 </a:t>
            </a:r>
            <a:r>
              <a:rPr lang="pt-BR" sz="2000" dirty="0" smtClean="0"/>
              <a:t>Duas </a:t>
            </a:r>
            <a:r>
              <a:rPr lang="pt-BR" sz="2000" dirty="0"/>
              <a:t>escolas: uma para o rico (ciências, letras e artes) e outra o pobre (especialização restrita</a:t>
            </a:r>
            <a:r>
              <a:rPr lang="pt-BR" sz="2000" dirty="0" smtClean="0"/>
              <a:t>)</a:t>
            </a:r>
          </a:p>
          <a:p>
            <a:pPr lvl="1"/>
            <a:r>
              <a:rPr lang="pt-BR" sz="2000" dirty="0" smtClean="0"/>
              <a:t>Como: retirar/diminuir </a:t>
            </a:r>
            <a:r>
              <a:rPr lang="pt-BR" sz="2000" dirty="0"/>
              <a:t>carga horária de </a:t>
            </a:r>
            <a:r>
              <a:rPr lang="pt-BR" sz="2000" dirty="0" smtClean="0"/>
              <a:t>Sociologia</a:t>
            </a:r>
            <a:r>
              <a:rPr lang="pt-BR" sz="2000" dirty="0"/>
              <a:t>, </a:t>
            </a:r>
            <a:r>
              <a:rPr lang="pt-BR" sz="2000" dirty="0" smtClean="0"/>
              <a:t>Filosofia</a:t>
            </a:r>
            <a:r>
              <a:rPr lang="pt-BR" sz="2000" dirty="0"/>
              <a:t>, </a:t>
            </a:r>
            <a:r>
              <a:rPr lang="pt-BR" sz="2000" dirty="0" smtClean="0"/>
              <a:t>Geografia</a:t>
            </a:r>
            <a:r>
              <a:rPr lang="pt-BR" sz="2000" dirty="0"/>
              <a:t>, </a:t>
            </a:r>
            <a:r>
              <a:rPr lang="pt-BR" sz="2000" dirty="0" smtClean="0"/>
              <a:t>História</a:t>
            </a:r>
            <a:r>
              <a:rPr lang="pt-BR" sz="2000" dirty="0"/>
              <a:t>, E</a:t>
            </a:r>
            <a:r>
              <a:rPr lang="pt-BR" sz="2000" dirty="0" smtClean="0"/>
              <a:t>ducação Física, Arte etc. com implicações sobre a </a:t>
            </a:r>
            <a:r>
              <a:rPr lang="pt-BR" sz="2000" dirty="0"/>
              <a:t>formação de professores para essas </a:t>
            </a:r>
            <a:r>
              <a:rPr lang="pt-BR" sz="2000" dirty="0" smtClean="0"/>
              <a:t>disciplinas (e para as demais); acabar </a:t>
            </a:r>
            <a:r>
              <a:rPr lang="pt-BR" sz="2000" dirty="0"/>
              <a:t>com a obrigatoriedade de língua espanhola e ratificar a obrigatoriedade de </a:t>
            </a:r>
            <a:r>
              <a:rPr lang="pt-BR" sz="2000" dirty="0" smtClean="0"/>
              <a:t>inglês; recriar o </a:t>
            </a:r>
            <a:r>
              <a:rPr lang="pt-BR" sz="2000" dirty="0"/>
              <a:t>“notório </a:t>
            </a:r>
            <a:r>
              <a:rPr lang="pt-BR" sz="2000" dirty="0" smtClean="0"/>
              <a:t>saber”; anunciar as ênfases, mas não oferecer; escola em tempo integral de “faz de conta” etc.</a:t>
            </a:r>
            <a:endParaRPr lang="pt-BR" sz="2000" dirty="0"/>
          </a:p>
        </p:txBody>
      </p:sp>
      <p:sp>
        <p:nvSpPr>
          <p:cNvPr id="5" name="Título 2"/>
          <p:cNvSpPr txBox="1">
            <a:spLocks/>
          </p:cNvSpPr>
          <p:nvPr/>
        </p:nvSpPr>
        <p:spPr>
          <a:xfrm>
            <a:off x="611560" y="620688"/>
            <a:ext cx="777686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215" algn="ctr"/>
            <a:r>
              <a:rPr lang="pt-BR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O acirramento desse contexto: o golpe em curso contra a sociedade brasileira</a:t>
            </a:r>
            <a:endParaRPr lang="pt-BR" sz="28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324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2"/>
          <p:cNvSpPr txBox="1">
            <a:spLocks/>
          </p:cNvSpPr>
          <p:nvPr/>
        </p:nvSpPr>
        <p:spPr>
          <a:xfrm>
            <a:off x="611560" y="548680"/>
            <a:ext cx="777686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215" algn="ctr"/>
            <a:r>
              <a:rPr lang="pt-BR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O acirramento desse contexto: o golpe em curso contra a sociedade brasileira</a:t>
            </a:r>
            <a:endParaRPr lang="pt-BR" sz="28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7544" y="1484784"/>
            <a:ext cx="8208912" cy="530606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pt-BR" sz="2200" dirty="0" smtClean="0"/>
              <a:t>[...] </a:t>
            </a:r>
            <a:r>
              <a:rPr lang="pt-BR" sz="2200" dirty="0"/>
              <a:t>embora, porém as pessoas comuns não possam em uma sociedade </a:t>
            </a:r>
            <a:r>
              <a:rPr lang="pt-BR" sz="2000" dirty="0"/>
              <a:t>civilizada</a:t>
            </a:r>
            <a:r>
              <a:rPr lang="pt-BR" sz="2200" dirty="0"/>
              <a:t>, ser tão bem instruídas como as pessoas de alguma posição e fortuna, podem aprender as matérias mais essenciais da educação – ler, escrever e calcular - em idade tão jovem, que a maior parte, mesmo daqueles que precisam ser formados para as ocupações mais humildes, têm tempo para aprendê-las antes de empregar-se em tais ocupações. Com gastos muito pequenos, o Estado pode facilitar, encorajar e até mesmo impor a quase toda a população a necessidade de aprender os pontos mais essenciais da educação [...] Acontece, porém, que o Estado aufere certa considerável vantagem  de instrução do povo [...] </a:t>
            </a:r>
            <a:r>
              <a:rPr lang="pt-BR" sz="2200" dirty="0" smtClean="0"/>
              <a:t>o </a:t>
            </a:r>
            <a:r>
              <a:rPr lang="pt-BR" sz="2200" dirty="0"/>
              <a:t>povo instruído e inteligente é sempre mais decente e ordeiro do que um povo ignorante e obtuso. (SMITH, 1988, p. 66-67; p.69</a:t>
            </a:r>
            <a:r>
              <a:rPr lang="pt-BR" sz="22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274030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2"/>
          <p:cNvSpPr txBox="1">
            <a:spLocks/>
          </p:cNvSpPr>
          <p:nvPr/>
        </p:nvSpPr>
        <p:spPr>
          <a:xfrm>
            <a:off x="611560" y="620688"/>
            <a:ext cx="7776864" cy="10081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215" algn="ctr"/>
            <a:r>
              <a:rPr lang="pt-BR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Para continuar o debate ...</a:t>
            </a:r>
            <a:endParaRPr lang="pt-BR" sz="28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560" y="1631697"/>
            <a:ext cx="7992888" cy="489364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2400" dirty="0" smtClean="0"/>
              <a:t>Para concluir, retomando a ideia inicial de projetos societários em disputa, recorremos a Florestan </a:t>
            </a:r>
            <a:r>
              <a:rPr lang="pt-BR" sz="2400" dirty="0"/>
              <a:t>Fernandes (1977</a:t>
            </a:r>
            <a:r>
              <a:rPr lang="pt-BR" sz="2400" dirty="0" smtClean="0"/>
              <a:t>), para quem: </a:t>
            </a:r>
            <a:endParaRPr lang="pt-BR" sz="2400" dirty="0"/>
          </a:p>
          <a:p>
            <a:endParaRPr lang="pt-BR" sz="2400" dirty="0"/>
          </a:p>
          <a:p>
            <a:r>
              <a:rPr lang="pt-BR" sz="2400" dirty="0"/>
              <a:t>“A história nunca se fecha por si mesma e nunca se fecha para sempre. São os homens, em grupos e confrontando-se como classes em conflito, que ´fecham´ ou ´abrem´ os circuitos da história” (p. 5</a:t>
            </a:r>
            <a:r>
              <a:rPr lang="pt-BR" sz="2400" dirty="0" smtClean="0"/>
              <a:t>).</a:t>
            </a:r>
          </a:p>
          <a:p>
            <a:endParaRPr lang="pt-BR" sz="2400" dirty="0"/>
          </a:p>
          <a:p>
            <a:endParaRPr lang="pt-BR" sz="2400" dirty="0" smtClean="0"/>
          </a:p>
          <a:p>
            <a:r>
              <a:rPr lang="pt-BR" sz="2400" dirty="0" smtClean="0"/>
              <a:t>Essa compreensão é fundamental no sentido de ORGANIZAR A RESISTÊNCIA, mas essa é outra discussão (essencial no atual momento!!)  ...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92778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613872"/>
          </a:xfrm>
        </p:spPr>
        <p:txBody>
          <a:bodyPr>
            <a:normAutofit fontScale="90000"/>
          </a:bodyPr>
          <a:lstStyle/>
          <a:p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Aproximação à problemática</a:t>
            </a:r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  </a:t>
            </a:r>
            <a:endParaRPr lang="pt-BR" sz="1300" b="1" dirty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83568" y="1340768"/>
            <a:ext cx="7920880" cy="511256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pt-BR" sz="2100" dirty="0"/>
              <a:t>Se ‘fenômeno’ e ’essência’ coincidissem </a:t>
            </a:r>
            <a:r>
              <a:rPr lang="pt-BR" sz="2100" u="sng" dirty="0"/>
              <a:t>imediatamente</a:t>
            </a:r>
            <a:r>
              <a:rPr lang="pt-BR" sz="2100" dirty="0"/>
              <a:t> – e aqui a especificação da </a:t>
            </a:r>
            <a:r>
              <a:rPr lang="pt-BR" sz="2100" dirty="0" err="1"/>
              <a:t>imediatez</a:t>
            </a:r>
            <a:r>
              <a:rPr lang="pt-BR" sz="2100" dirty="0"/>
              <a:t> é decisiva – a </a:t>
            </a:r>
            <a:r>
              <a:rPr lang="pt-BR" sz="2100" u="sng" dirty="0"/>
              <a:t>ciência</a:t>
            </a:r>
            <a:r>
              <a:rPr lang="pt-BR" sz="2100" dirty="0"/>
              <a:t> seria supérflua, por um lado e basicamente, porque o real se nos desvendaria de pronto numa relação </a:t>
            </a:r>
            <a:r>
              <a:rPr lang="pt-BR" sz="2100" dirty="0" err="1"/>
              <a:t>directa</a:t>
            </a:r>
            <a:r>
              <a:rPr lang="pt-BR" sz="2100" dirty="0"/>
              <a:t> e ‘instantânea’ e, por outro lado, porque o próprio princípio da compreensão também de pronto se nos mostraria, muito provavelmente, no quadro de uma ‘intuição’ (BARATA-MOURA, 2007, p. 82, grifos no original).</a:t>
            </a:r>
          </a:p>
          <a:p>
            <a:pPr marL="68580" indent="0">
              <a:buNone/>
            </a:pPr>
            <a:r>
              <a:rPr lang="pt-BR" sz="2100" dirty="0"/>
              <a:t> </a:t>
            </a:r>
          </a:p>
          <a:p>
            <a:pPr marL="68580" indent="0">
              <a:buNone/>
            </a:pPr>
            <a:r>
              <a:rPr lang="pt-BR" sz="2100" dirty="0" smtClean="0"/>
              <a:t>Então</a:t>
            </a:r>
            <a:r>
              <a:rPr lang="pt-BR" sz="2100" dirty="0"/>
              <a:t>, nessa perspectiva, na tentativa de entender o que se passa com o EM, no desafio de superar a </a:t>
            </a:r>
            <a:r>
              <a:rPr lang="pt-BR" sz="2100" dirty="0" err="1"/>
              <a:t>imediatez</a:t>
            </a:r>
            <a:r>
              <a:rPr lang="pt-BR" sz="2100" dirty="0"/>
              <a:t> e a intuição do que se nos apresenta, situado o contexto histórico-social da problemática do EM e explicitada a perspectiva teórico-metodológica pela qual nos orientamos, </a:t>
            </a:r>
            <a:r>
              <a:rPr lang="pt-BR" sz="2100" dirty="0" smtClean="0"/>
              <a:t>buscamos desenvolver a presente análise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41777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6864" cy="1008112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>
                <a:solidFill>
                  <a:schemeClr val="accent2">
                    <a:lumMod val="75000"/>
                  </a:schemeClr>
                </a:solidFill>
              </a:rPr>
              <a:t>Os ensinos médios na </a:t>
            </a:r>
            <a:r>
              <a:rPr lang="pt-BR" sz="3200" b="1" dirty="0" smtClean="0">
                <a:solidFill>
                  <a:schemeClr val="accent2">
                    <a:lumMod val="75000"/>
                  </a:schemeClr>
                </a:solidFill>
              </a:rPr>
              <a:t>atualidade </a:t>
            </a:r>
            <a:r>
              <a:rPr lang="pt-BR" sz="3200" b="1" dirty="0">
                <a:solidFill>
                  <a:schemeClr val="accent2">
                    <a:lumMod val="75000"/>
                  </a:schemeClr>
                </a:solidFill>
              </a:rPr>
              <a:t>brasileira</a:t>
            </a:r>
            <a:r>
              <a:rPr lang="pt-BR" sz="32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  </a:t>
            </a:r>
            <a:endParaRPr lang="pt-BR" sz="3200" b="1" dirty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855236"/>
              </p:ext>
            </p:extLst>
          </p:nvPr>
        </p:nvGraphicFramePr>
        <p:xfrm>
          <a:off x="1043608" y="1672993"/>
          <a:ext cx="7128792" cy="32681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53087"/>
                <a:gridCol w="1134240"/>
                <a:gridCol w="1246492"/>
                <a:gridCol w="1347015"/>
                <a:gridCol w="1047958"/>
              </a:tblGrid>
              <a:tr h="72008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bela</a:t>
                      </a:r>
                      <a:r>
                        <a:rPr lang="pt-BR" sz="1600" b="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 -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ç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ã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BR" sz="1600" b="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spc="-2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at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t-BR" sz="1600" b="0" spc="10" dirty="0">
                          <a:solidFill>
                            <a:schemeClr val="tx1"/>
                          </a:solidFill>
                          <a:effectLst/>
                        </a:rPr>
                        <a:t>í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la</a:t>
                      </a:r>
                      <a:r>
                        <a:rPr lang="pt-BR" sz="1600" b="0" spc="-4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BR" sz="1600" b="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EM</a:t>
                      </a:r>
                      <a:r>
                        <a:rPr lang="pt-BR" sz="1600" b="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nos anos 1991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pt-BR" sz="1600" b="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004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pt-BR" sz="1600" b="0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pt-BR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01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Mat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rícul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pt-BR" sz="1600" b="1" spc="-4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r>
                        <a:rPr lang="pt-BR" sz="1600" b="1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EM 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regular 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t-BR" sz="1600" b="1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depen</a:t>
                      </a:r>
                      <a:r>
                        <a:rPr lang="pt-BR" sz="1600" b="1" spc="-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ência 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600" b="1" spc="1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600" b="1" spc="-15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in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600" b="1" spc="-5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at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1991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2004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2013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600" b="1" spc="-5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il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77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.6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03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Fede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ra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103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67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138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-5" dirty="0">
                          <a:solidFill>
                            <a:schemeClr val="tx1"/>
                          </a:solidFill>
                          <a:effectLst/>
                        </a:rPr>
                        <a:t>Es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ta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600" b="1" spc="-5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04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spc="2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pt-BR" sz="1600" b="1" spc="-5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icip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177.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189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182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icul</a:t>
                      </a:r>
                      <a:r>
                        <a:rPr lang="pt-BR" sz="1600" b="1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01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1.11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09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pt-BR" sz="1600" b="0" spc="-5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pt-BR" sz="1600" b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pt-BR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0810" algn="ctr">
                        <a:spcAft>
                          <a:spcPts val="0"/>
                        </a:spcAft>
                      </a:pP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06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etângulo 11"/>
          <p:cNvSpPr/>
          <p:nvPr/>
        </p:nvSpPr>
        <p:spPr>
          <a:xfrm>
            <a:off x="1043608" y="4941168"/>
            <a:ext cx="71287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pt-BR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pt-BR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te:</a:t>
            </a:r>
            <a:r>
              <a:rPr lang="pt-BR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Ela</a:t>
            </a:r>
            <a:r>
              <a:rPr lang="pt-BR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bor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pt-BR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ç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ão</a:t>
            </a:r>
            <a:r>
              <a:rPr lang="pt-BR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pt-BR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pt-BR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ss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a,</a:t>
            </a:r>
            <a:r>
              <a:rPr lang="pt-BR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pt-BR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pt-BR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tir</a:t>
            </a:r>
            <a:r>
              <a:rPr lang="pt-BR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pt-BR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pt-BR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t-BR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/M</a:t>
            </a:r>
            <a:r>
              <a:rPr lang="pt-BR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pt-BR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pt-BR" spc="-10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w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w</a:t>
            </a:r>
            <a:r>
              <a:rPr lang="pt-BR" spc="-10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w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.</a:t>
            </a:r>
            <a:r>
              <a:rPr lang="pt-BR" spc="10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i</a:t>
            </a:r>
            <a:r>
              <a:rPr lang="pt-BR" spc="-5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n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e</a:t>
            </a:r>
            <a:r>
              <a:rPr lang="pt-BR" spc="5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p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.</a:t>
            </a:r>
            <a:r>
              <a:rPr lang="pt-BR" spc="-5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g</a:t>
            </a:r>
            <a:r>
              <a:rPr lang="pt-BR" spc="5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o</a:t>
            </a:r>
            <a:r>
              <a:rPr lang="pt-BR" spc="-5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v</a:t>
            </a:r>
            <a:r>
              <a:rPr lang="pt-BR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.</a:t>
            </a:r>
            <a:r>
              <a:rPr lang="pt-BR" spc="5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b</a:t>
            </a:r>
            <a:r>
              <a:rPr lang="pt-BR" spc="10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r</a:t>
            </a:r>
            <a:r>
              <a:rPr lang="pt-BR" dirty="0" smtClean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)</a:t>
            </a:r>
            <a:endParaRPr lang="pt-BR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pt-BR" sz="800" dirty="0" smtClean="0"/>
          </a:p>
          <a:p>
            <a:pPr algn="ctr">
              <a:spcAft>
                <a:spcPts val="0"/>
              </a:spcAft>
            </a:pPr>
            <a:r>
              <a:rPr lang="pt-BR" sz="1600" dirty="0" smtClean="0"/>
              <a:t>Entre 1991/2004: aumento de143,1</a:t>
            </a:r>
            <a:r>
              <a:rPr lang="pt-BR" sz="1600" dirty="0"/>
              <a:t>%, fundamentalmente na esfera </a:t>
            </a:r>
            <a:r>
              <a:rPr lang="pt-BR" sz="1600" dirty="0" smtClean="0"/>
              <a:t>estadual (aumento de </a:t>
            </a:r>
            <a:r>
              <a:rPr lang="pt-BR" sz="1600" dirty="0"/>
              <a:t>215,4</a:t>
            </a:r>
            <a:r>
              <a:rPr lang="pt-BR" sz="1600" dirty="0" smtClean="0"/>
              <a:t>%). No período </a:t>
            </a:r>
            <a:r>
              <a:rPr lang="pt-BR" sz="1600" dirty="0"/>
              <a:t>de 1991 a 2005, o crescimento populacional, na faixa etária de 15 a 17 anos, foi de 14,8% (COSTA, 2013</a:t>
            </a:r>
            <a:r>
              <a:rPr lang="pt-BR" sz="1600" dirty="0" smtClean="0"/>
              <a:t>)</a:t>
            </a:r>
            <a:endParaRPr lang="pt-BR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87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6864" cy="1008112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>
                <a:solidFill>
                  <a:schemeClr val="accent2">
                    <a:lumMod val="75000"/>
                  </a:schemeClr>
                </a:solidFill>
              </a:rPr>
              <a:t>Os ensinos médios na </a:t>
            </a:r>
            <a:r>
              <a:rPr lang="pt-BR" sz="3200" b="1" dirty="0" smtClean="0">
                <a:solidFill>
                  <a:schemeClr val="accent2">
                    <a:lumMod val="75000"/>
                  </a:schemeClr>
                </a:solidFill>
              </a:rPr>
              <a:t>atualidade </a:t>
            </a:r>
            <a:r>
              <a:rPr lang="pt-BR" sz="3200" b="1" dirty="0">
                <a:solidFill>
                  <a:schemeClr val="accent2">
                    <a:lumMod val="75000"/>
                  </a:schemeClr>
                </a:solidFill>
              </a:rPr>
              <a:t>brasileira</a:t>
            </a:r>
            <a:r>
              <a:rPr lang="pt-BR" sz="32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  </a:t>
            </a:r>
            <a:endParaRPr lang="pt-BR" sz="3200" b="1" dirty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007604" y="2780928"/>
            <a:ext cx="7128792" cy="2113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pt-B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Como está ocorrendo esta ampliação?</a:t>
            </a: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pt-BR" sz="28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Rumo ao direito igualitário de todos/as?</a:t>
            </a: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pt-BR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 rumo à fragmentação, focalização e hierarquização?</a:t>
            </a:r>
            <a:endParaRPr lang="pt-BR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5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6864" cy="1008112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>
                <a:solidFill>
                  <a:schemeClr val="accent2">
                    <a:lumMod val="75000"/>
                  </a:schemeClr>
                </a:solidFill>
              </a:rPr>
              <a:t>Os ensinos médios na </a:t>
            </a:r>
            <a:r>
              <a:rPr lang="pt-BR" sz="3200" b="1" dirty="0" smtClean="0">
                <a:solidFill>
                  <a:schemeClr val="accent2">
                    <a:lumMod val="75000"/>
                  </a:schemeClr>
                </a:solidFill>
              </a:rPr>
              <a:t>atualidade </a:t>
            </a:r>
            <a:r>
              <a:rPr lang="pt-BR" sz="3200" b="1" dirty="0">
                <a:solidFill>
                  <a:schemeClr val="accent2">
                    <a:lumMod val="75000"/>
                  </a:schemeClr>
                </a:solidFill>
              </a:rPr>
              <a:t>brasileira</a:t>
            </a:r>
            <a:r>
              <a:rPr lang="pt-BR" sz="3200" b="1" dirty="0" smtClean="0">
                <a:solidFill>
                  <a:schemeClr val="accent2">
                    <a:lumMod val="7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  </a:t>
            </a:r>
            <a:endParaRPr lang="pt-BR" sz="3200" b="1" dirty="0">
              <a:solidFill>
                <a:schemeClr val="accent2">
                  <a:lumMod val="7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971600" y="5301208"/>
            <a:ext cx="71287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dirty="0">
                <a:latin typeface="+mj-lt"/>
                <a:ea typeface="Times New Roman" panose="02020603050405020304" pitchFamily="18" charset="0"/>
              </a:rPr>
              <a:t>F</a:t>
            </a:r>
            <a:r>
              <a:rPr lang="pt-BR" spc="5" dirty="0">
                <a:latin typeface="+mj-lt"/>
                <a:ea typeface="Times New Roman" panose="02020603050405020304" pitchFamily="18" charset="0"/>
              </a:rPr>
              <a:t>o</a:t>
            </a:r>
            <a:r>
              <a:rPr lang="pt-BR" spc="-5" dirty="0">
                <a:latin typeface="+mj-lt"/>
                <a:ea typeface="Times New Roman" panose="02020603050405020304" pitchFamily="18" charset="0"/>
              </a:rPr>
              <a:t>n</a:t>
            </a:r>
            <a:r>
              <a:rPr lang="pt-BR" dirty="0">
                <a:latin typeface="+mj-lt"/>
                <a:ea typeface="Times New Roman" panose="02020603050405020304" pitchFamily="18" charset="0"/>
              </a:rPr>
              <a:t>te:</a:t>
            </a:r>
            <a:r>
              <a:rPr lang="pt-BR" spc="-2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pt-BR" dirty="0">
                <a:latin typeface="+mj-lt"/>
                <a:ea typeface="Times New Roman" panose="02020603050405020304" pitchFamily="18" charset="0"/>
              </a:rPr>
              <a:t>Ela</a:t>
            </a:r>
            <a:r>
              <a:rPr lang="pt-BR" spc="5" dirty="0">
                <a:latin typeface="+mj-lt"/>
                <a:ea typeface="Times New Roman" panose="02020603050405020304" pitchFamily="18" charset="0"/>
              </a:rPr>
              <a:t>bor</a:t>
            </a:r>
            <a:r>
              <a:rPr lang="pt-BR" dirty="0">
                <a:latin typeface="+mj-lt"/>
                <a:ea typeface="Times New Roman" panose="02020603050405020304" pitchFamily="18" charset="0"/>
              </a:rPr>
              <a:t>a</a:t>
            </a:r>
            <a:r>
              <a:rPr lang="pt-BR" spc="5" dirty="0">
                <a:latin typeface="+mj-lt"/>
                <a:ea typeface="Times New Roman" panose="02020603050405020304" pitchFamily="18" charset="0"/>
              </a:rPr>
              <a:t>ç</a:t>
            </a:r>
            <a:r>
              <a:rPr lang="pt-BR" dirty="0">
                <a:latin typeface="+mj-lt"/>
                <a:ea typeface="Times New Roman" panose="02020603050405020304" pitchFamily="18" charset="0"/>
              </a:rPr>
              <a:t>ão</a:t>
            </a:r>
            <a:r>
              <a:rPr lang="pt-BR" spc="-35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pt-BR" spc="-5" dirty="0">
                <a:latin typeface="+mj-lt"/>
                <a:ea typeface="Times New Roman" panose="02020603050405020304" pitchFamily="18" charset="0"/>
              </a:rPr>
              <a:t>n</a:t>
            </a:r>
            <a:r>
              <a:rPr lang="pt-BR" spc="5" dirty="0">
                <a:latin typeface="+mj-lt"/>
                <a:ea typeface="Times New Roman" panose="02020603050405020304" pitchFamily="18" charset="0"/>
              </a:rPr>
              <a:t>o</a:t>
            </a:r>
            <a:r>
              <a:rPr lang="pt-BR" spc="-5" dirty="0">
                <a:latin typeface="+mj-lt"/>
                <a:ea typeface="Times New Roman" panose="02020603050405020304" pitchFamily="18" charset="0"/>
              </a:rPr>
              <a:t>ss</a:t>
            </a:r>
            <a:r>
              <a:rPr lang="pt-BR" dirty="0">
                <a:latin typeface="+mj-lt"/>
                <a:ea typeface="Times New Roman" panose="02020603050405020304" pitchFamily="18" charset="0"/>
              </a:rPr>
              <a:t>a,</a:t>
            </a:r>
            <a:r>
              <a:rPr lang="pt-BR" spc="-2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pt-BR" dirty="0">
                <a:latin typeface="+mj-lt"/>
                <a:ea typeface="Times New Roman" panose="02020603050405020304" pitchFamily="18" charset="0"/>
              </a:rPr>
              <a:t>a </a:t>
            </a:r>
            <a:r>
              <a:rPr lang="pt-BR" spc="5" dirty="0">
                <a:latin typeface="+mj-lt"/>
                <a:ea typeface="Times New Roman" panose="02020603050405020304" pitchFamily="18" charset="0"/>
              </a:rPr>
              <a:t>p</a:t>
            </a:r>
            <a:r>
              <a:rPr lang="pt-BR" dirty="0">
                <a:latin typeface="+mj-lt"/>
                <a:ea typeface="Times New Roman" panose="02020603050405020304" pitchFamily="18" charset="0"/>
              </a:rPr>
              <a:t>a</a:t>
            </a:r>
            <a:r>
              <a:rPr lang="pt-BR" spc="5" dirty="0">
                <a:latin typeface="+mj-lt"/>
                <a:ea typeface="Times New Roman" panose="02020603050405020304" pitchFamily="18" charset="0"/>
              </a:rPr>
              <a:t>r</a:t>
            </a:r>
            <a:r>
              <a:rPr lang="pt-BR" dirty="0">
                <a:latin typeface="+mj-lt"/>
                <a:ea typeface="Times New Roman" panose="02020603050405020304" pitchFamily="18" charset="0"/>
              </a:rPr>
              <a:t>tir</a:t>
            </a:r>
            <a:r>
              <a:rPr lang="pt-BR" spc="-15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pt-BR" spc="5" dirty="0">
                <a:latin typeface="+mj-lt"/>
                <a:ea typeface="Times New Roman" panose="02020603050405020304" pitchFamily="18" charset="0"/>
              </a:rPr>
              <a:t>d</a:t>
            </a:r>
            <a:r>
              <a:rPr lang="pt-BR" dirty="0">
                <a:latin typeface="+mj-lt"/>
                <a:ea typeface="Times New Roman" panose="02020603050405020304" pitchFamily="18" charset="0"/>
              </a:rPr>
              <a:t>o</a:t>
            </a:r>
            <a:r>
              <a:rPr lang="pt-BR" spc="15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pt-BR" spc="5" dirty="0">
                <a:latin typeface="+mj-lt"/>
                <a:ea typeface="Times New Roman" panose="02020603050405020304" pitchFamily="18" charset="0"/>
              </a:rPr>
              <a:t>I</a:t>
            </a:r>
            <a:r>
              <a:rPr lang="pt-BR" dirty="0">
                <a:latin typeface="+mj-lt"/>
                <a:ea typeface="Times New Roman" panose="02020603050405020304" pitchFamily="18" charset="0"/>
              </a:rPr>
              <a:t>N</a:t>
            </a:r>
            <a:r>
              <a:rPr lang="pt-BR" spc="-10" dirty="0">
                <a:latin typeface="+mj-lt"/>
                <a:ea typeface="Times New Roman" panose="02020603050405020304" pitchFamily="18" charset="0"/>
              </a:rPr>
              <a:t>E</a:t>
            </a:r>
            <a:r>
              <a:rPr lang="pt-BR" spc="10" dirty="0">
                <a:latin typeface="+mj-lt"/>
                <a:ea typeface="Times New Roman" panose="02020603050405020304" pitchFamily="18" charset="0"/>
              </a:rPr>
              <a:t>P</a:t>
            </a:r>
            <a:r>
              <a:rPr lang="pt-BR" dirty="0">
                <a:latin typeface="+mj-lt"/>
                <a:ea typeface="Times New Roman" panose="02020603050405020304" pitchFamily="18" charset="0"/>
              </a:rPr>
              <a:t>/M</a:t>
            </a:r>
            <a:r>
              <a:rPr lang="pt-BR" spc="5" dirty="0">
                <a:latin typeface="+mj-lt"/>
                <a:ea typeface="Times New Roman" panose="02020603050405020304" pitchFamily="18" charset="0"/>
              </a:rPr>
              <a:t>E</a:t>
            </a:r>
            <a:r>
              <a:rPr lang="pt-BR" dirty="0">
                <a:latin typeface="+mj-lt"/>
                <a:ea typeface="Times New Roman" panose="02020603050405020304" pitchFamily="18" charset="0"/>
              </a:rPr>
              <a:t>C</a:t>
            </a:r>
            <a:r>
              <a:rPr lang="pt-BR" spc="-40" dirty="0">
                <a:latin typeface="+mj-lt"/>
                <a:ea typeface="Times New Roman" panose="02020603050405020304" pitchFamily="18" charset="0"/>
              </a:rPr>
              <a:t> </a:t>
            </a:r>
            <a:r>
              <a:rPr lang="pt-BR" spc="15" dirty="0">
                <a:latin typeface="+mj-lt"/>
                <a:ea typeface="Times New Roman" panose="02020603050405020304" pitchFamily="18" charset="0"/>
              </a:rPr>
              <a:t>(</a:t>
            </a:r>
            <a:r>
              <a:rPr lang="pt-BR" spc="-10" dirty="0">
                <a:latin typeface="+mj-lt"/>
                <a:ea typeface="Times New Roman" panose="02020603050405020304" pitchFamily="18" charset="0"/>
                <a:hlinkClick r:id="rId2"/>
              </a:rPr>
              <a:t>w</a:t>
            </a:r>
            <a:r>
              <a:rPr lang="pt-BR" dirty="0">
                <a:latin typeface="+mj-lt"/>
                <a:ea typeface="Times New Roman" panose="02020603050405020304" pitchFamily="18" charset="0"/>
                <a:hlinkClick r:id="rId2"/>
              </a:rPr>
              <a:t>w</a:t>
            </a:r>
            <a:r>
              <a:rPr lang="pt-BR" spc="-10" dirty="0">
                <a:latin typeface="+mj-lt"/>
                <a:ea typeface="Times New Roman" panose="02020603050405020304" pitchFamily="18" charset="0"/>
                <a:hlinkClick r:id="rId2"/>
              </a:rPr>
              <a:t>w</a:t>
            </a:r>
            <a:r>
              <a:rPr lang="pt-BR" dirty="0">
                <a:latin typeface="+mj-lt"/>
                <a:ea typeface="Times New Roman" panose="02020603050405020304" pitchFamily="18" charset="0"/>
                <a:hlinkClick r:id="rId2"/>
              </a:rPr>
              <a:t>.</a:t>
            </a:r>
            <a:r>
              <a:rPr lang="pt-BR" spc="10" dirty="0">
                <a:latin typeface="+mj-lt"/>
                <a:ea typeface="Times New Roman" panose="02020603050405020304" pitchFamily="18" charset="0"/>
                <a:hlinkClick r:id="rId2"/>
              </a:rPr>
              <a:t>i</a:t>
            </a:r>
            <a:r>
              <a:rPr lang="pt-BR" spc="-5" dirty="0">
                <a:latin typeface="+mj-lt"/>
                <a:ea typeface="Times New Roman" panose="02020603050405020304" pitchFamily="18" charset="0"/>
                <a:hlinkClick r:id="rId2"/>
              </a:rPr>
              <a:t>n</a:t>
            </a:r>
            <a:r>
              <a:rPr lang="pt-BR" dirty="0">
                <a:latin typeface="+mj-lt"/>
                <a:ea typeface="Times New Roman" panose="02020603050405020304" pitchFamily="18" charset="0"/>
                <a:hlinkClick r:id="rId2"/>
              </a:rPr>
              <a:t>e</a:t>
            </a:r>
            <a:r>
              <a:rPr lang="pt-BR" spc="5" dirty="0">
                <a:latin typeface="+mj-lt"/>
                <a:ea typeface="Times New Roman" panose="02020603050405020304" pitchFamily="18" charset="0"/>
                <a:hlinkClick r:id="rId2"/>
              </a:rPr>
              <a:t>p</a:t>
            </a:r>
            <a:r>
              <a:rPr lang="pt-BR" dirty="0">
                <a:latin typeface="+mj-lt"/>
                <a:ea typeface="Times New Roman" panose="02020603050405020304" pitchFamily="18" charset="0"/>
                <a:hlinkClick r:id="rId2"/>
              </a:rPr>
              <a:t>.</a:t>
            </a:r>
            <a:r>
              <a:rPr lang="pt-BR" spc="-5" dirty="0">
                <a:latin typeface="+mj-lt"/>
                <a:ea typeface="Times New Roman" panose="02020603050405020304" pitchFamily="18" charset="0"/>
                <a:hlinkClick r:id="rId2"/>
              </a:rPr>
              <a:t>g</a:t>
            </a:r>
            <a:r>
              <a:rPr lang="pt-BR" spc="5" dirty="0">
                <a:latin typeface="+mj-lt"/>
                <a:ea typeface="Times New Roman" panose="02020603050405020304" pitchFamily="18" charset="0"/>
                <a:hlinkClick r:id="rId2"/>
              </a:rPr>
              <a:t>o</a:t>
            </a:r>
            <a:r>
              <a:rPr lang="pt-BR" spc="-5" dirty="0">
                <a:latin typeface="+mj-lt"/>
                <a:ea typeface="Times New Roman" panose="02020603050405020304" pitchFamily="18" charset="0"/>
                <a:hlinkClick r:id="rId2"/>
              </a:rPr>
              <a:t>v</a:t>
            </a:r>
            <a:r>
              <a:rPr lang="pt-BR" dirty="0">
                <a:latin typeface="+mj-lt"/>
                <a:ea typeface="Times New Roman" panose="02020603050405020304" pitchFamily="18" charset="0"/>
                <a:hlinkClick r:id="rId2"/>
              </a:rPr>
              <a:t>.</a:t>
            </a:r>
            <a:r>
              <a:rPr lang="pt-BR" spc="5" dirty="0">
                <a:latin typeface="+mj-lt"/>
                <a:ea typeface="Times New Roman" panose="02020603050405020304" pitchFamily="18" charset="0"/>
                <a:hlinkClick r:id="rId2"/>
              </a:rPr>
              <a:t>b</a:t>
            </a:r>
            <a:r>
              <a:rPr lang="pt-BR" spc="10" dirty="0">
                <a:latin typeface="+mj-lt"/>
                <a:ea typeface="Times New Roman" panose="02020603050405020304" pitchFamily="18" charset="0"/>
                <a:hlinkClick r:id="rId2"/>
              </a:rPr>
              <a:t>r</a:t>
            </a:r>
            <a:r>
              <a:rPr lang="pt-BR" dirty="0" smtClean="0">
                <a:latin typeface="+mj-lt"/>
                <a:ea typeface="Times New Roman" panose="02020603050405020304" pitchFamily="18" charset="0"/>
                <a:hlinkClick r:id="rId2"/>
              </a:rPr>
              <a:t>)</a:t>
            </a:r>
            <a:endParaRPr lang="pt-BR" dirty="0" smtClean="0">
              <a:latin typeface="+mj-lt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pt-BR" sz="800" dirty="0" smtClean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652404"/>
              </p:ext>
            </p:extLst>
          </p:nvPr>
        </p:nvGraphicFramePr>
        <p:xfrm>
          <a:off x="683567" y="1844824"/>
          <a:ext cx="7776864" cy="34167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36718"/>
                <a:gridCol w="739826"/>
                <a:gridCol w="739826"/>
                <a:gridCol w="668453"/>
                <a:gridCol w="706750"/>
                <a:gridCol w="718936"/>
                <a:gridCol w="718936"/>
                <a:gridCol w="805103"/>
                <a:gridCol w="805103"/>
                <a:gridCol w="737213"/>
              </a:tblGrid>
              <a:tr h="392173"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bela</a:t>
                      </a:r>
                      <a:r>
                        <a:rPr lang="pt-BR" sz="1600" b="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pt-BR" sz="1600" b="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tríc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la</a:t>
                      </a:r>
                      <a:r>
                        <a:rPr lang="pt-BR" sz="1600" b="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EM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po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t-BR" sz="1600" b="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ti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BR" sz="1600" b="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BR" sz="1600" b="0" spc="-1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pt-BR" sz="1600" b="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em</a:t>
                      </a:r>
                      <a:r>
                        <a:rPr lang="pt-BR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600" b="0" spc="5" dirty="0">
                          <a:solidFill>
                            <a:schemeClr val="tx1"/>
                          </a:solidFill>
                          <a:effectLst/>
                        </a:rPr>
                        <a:t>201</a:t>
                      </a:r>
                      <a:r>
                        <a:rPr lang="pt-BR" sz="1600" b="0" spc="-5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pt-BR" sz="1600" spc="-5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17697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spc="-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effectLst/>
                        </a:rPr>
                        <a:t>nd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ê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pt-BR" sz="1200" spc="-1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200" spc="-2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EM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i="1" spc="5" dirty="0">
                          <a:solidFill>
                            <a:schemeClr val="tx1"/>
                          </a:solidFill>
                          <a:effectLst/>
                        </a:rPr>
                        <a:t>regular</a:t>
                      </a:r>
                      <a:endParaRPr lang="pt-BR" sz="12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EM </a:t>
                      </a: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BR" sz="1200" b="1" spc="-1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200" b="1" spc="-1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EJ</a:t>
                      </a:r>
                      <a:r>
                        <a:rPr lang="pt-BR" sz="1200" b="1" spc="-1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indent="8890" algn="ctr">
                        <a:spcAft>
                          <a:spcPts val="0"/>
                        </a:spcAft>
                      </a:pPr>
                      <a:r>
                        <a:rPr lang="pt-BR" sz="1200" spc="-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effectLst/>
                        </a:rPr>
                        <a:t>AL EM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41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Pro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pt-BR" sz="1200" b="1" spc="-1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ê</a:t>
                      </a: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co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spc="-5">
                          <a:solidFill>
                            <a:schemeClr val="tx1"/>
                          </a:solidFill>
                          <a:effectLst/>
                        </a:rPr>
                        <a:t>Nor</a:t>
                      </a:r>
                      <a:r>
                        <a:rPr lang="pt-BR" sz="1200" b="1">
                          <a:solidFill>
                            <a:schemeClr val="tx1"/>
                          </a:solidFill>
                          <a:effectLst/>
                        </a:rPr>
                        <a:t>ma</a:t>
                      </a:r>
                      <a:r>
                        <a:rPr lang="pt-BR" sz="1200" b="1" spc="-5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pt-BR" sz="1200" b="1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spc="5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pt-BR" sz="1200" b="1">
                          <a:solidFill>
                            <a:schemeClr val="tx1"/>
                          </a:solidFill>
                          <a:effectLst/>
                        </a:rPr>
                        <a:t>ag</a:t>
                      </a:r>
                      <a:r>
                        <a:rPr lang="pt-BR" sz="1200" b="1" spc="-15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200" b="1" spc="5">
                          <a:solidFill>
                            <a:schemeClr val="tx1"/>
                          </a:solidFill>
                          <a:effectLst/>
                        </a:rPr>
                        <a:t>s-</a:t>
                      </a:r>
                      <a:endParaRPr lang="pt-BR" sz="1200" b="1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chemeClr val="tx1"/>
                          </a:solidFill>
                          <a:effectLst/>
                        </a:rPr>
                        <a:t>té</a:t>
                      </a:r>
                      <a:r>
                        <a:rPr lang="pt-BR" sz="1200" b="1" spc="1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t-BR" sz="1200" b="1">
                          <a:solidFill>
                            <a:schemeClr val="tx1"/>
                          </a:solidFill>
                          <a:effectLst/>
                        </a:rPr>
                        <a:t>io</a:t>
                      </a:r>
                      <a:endParaRPr lang="pt-BR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100" b="1" spc="-1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100" b="1" spc="5" dirty="0">
                          <a:solidFill>
                            <a:schemeClr val="tx1"/>
                          </a:solidFill>
                          <a:effectLst/>
                        </a:rPr>
                        <a:t>nt</a:t>
                      </a:r>
                      <a:r>
                        <a:rPr lang="pt-BR" sz="1100" b="1" spc="-1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BR" sz="1100" b="1" spc="-5" dirty="0">
                          <a:solidFill>
                            <a:schemeClr val="tx1"/>
                          </a:solidFill>
                          <a:effectLst/>
                        </a:rPr>
                        <a:t>gr</a:t>
                      </a: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100" b="1" spc="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pt-BR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i="1" spc="5" dirty="0">
                          <a:solidFill>
                            <a:schemeClr val="tx1"/>
                          </a:solidFill>
                          <a:effectLst/>
                        </a:rPr>
                        <a:t>regular</a:t>
                      </a:r>
                      <a:endParaRPr lang="pt-BR" sz="12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13970" algn="ctr">
                        <a:spcAft>
                          <a:spcPts val="0"/>
                        </a:spcAft>
                      </a:pPr>
                      <a:r>
                        <a:rPr lang="pt-BR" sz="1200" b="1" spc="-5">
                          <a:solidFill>
                            <a:schemeClr val="tx1"/>
                          </a:solidFill>
                          <a:effectLst/>
                        </a:rPr>
                        <a:t>Pro</a:t>
                      </a:r>
                      <a:r>
                        <a:rPr lang="pt-BR" sz="1200" b="1" spc="5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pt-BR" sz="1200" b="1" spc="-1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BR" sz="1200" b="1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pt-BR" sz="1200" b="1" spc="5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200" b="1" spc="-10">
                          <a:solidFill>
                            <a:schemeClr val="tx1"/>
                          </a:solidFill>
                          <a:effectLst/>
                        </a:rPr>
                        <a:t>ê</a:t>
                      </a:r>
                      <a:r>
                        <a:rPr lang="pt-BR" sz="1200" b="1" spc="5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pt-BR" sz="1200" b="1" spc="-5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200" b="1" spc="5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200" b="1">
                          <a:solidFill>
                            <a:schemeClr val="tx1"/>
                          </a:solidFill>
                          <a:effectLst/>
                        </a:rPr>
                        <a:t>co</a:t>
                      </a:r>
                      <a:endParaRPr lang="pt-BR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spc="-15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200" b="1" spc="5">
                          <a:solidFill>
                            <a:schemeClr val="tx1"/>
                          </a:solidFill>
                          <a:effectLst/>
                        </a:rPr>
                        <a:t>nt</a:t>
                      </a:r>
                      <a:r>
                        <a:rPr lang="pt-BR" sz="1200" b="1" spc="-1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BR" sz="1200" b="1" spc="-5">
                          <a:solidFill>
                            <a:schemeClr val="tx1"/>
                          </a:solidFill>
                          <a:effectLst/>
                        </a:rPr>
                        <a:t>gr</a:t>
                      </a:r>
                      <a:r>
                        <a:rPr lang="pt-BR" sz="1200" b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200" b="1" spc="5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200" b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pt-BR" sz="1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EJA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957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iu</a:t>
                      </a: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No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tu</a:t>
                      </a: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415">
                <a:tc>
                  <a:txBody>
                    <a:bodyPr/>
                    <a:lstStyle/>
                    <a:p>
                      <a:pPr marL="21590" indent="90170">
                        <a:spcAft>
                          <a:spcPts val="0"/>
                        </a:spcAft>
                      </a:pP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pt-BR" sz="1200" spc="-5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as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525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747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328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460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218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338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390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312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815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284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761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117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324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878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637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693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415">
                <a:tc>
                  <a:txBody>
                    <a:bodyPr/>
                    <a:lstStyle/>
                    <a:p>
                      <a:pPr marL="21590" indent="90170">
                        <a:spcAft>
                          <a:spcPts val="0"/>
                        </a:spcAft>
                      </a:pPr>
                      <a:r>
                        <a:rPr lang="pt-BR" sz="1200" spc="-5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pt-BR" sz="1200" spc="-1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200" spc="-1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pt-BR" sz="1200" spc="-5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al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191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256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117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747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138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194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805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801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606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151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800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415">
                <a:tc>
                  <a:txBody>
                    <a:bodyPr/>
                    <a:lstStyle/>
                    <a:p>
                      <a:pPr marL="21590" indent="90170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Es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pt-BR" sz="1200" spc="-1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200" spc="-5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al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467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561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287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103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108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652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183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637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046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953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147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016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909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168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925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215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878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9087">
                <a:tc>
                  <a:txBody>
                    <a:bodyPr/>
                    <a:lstStyle/>
                    <a:p>
                      <a:pPr marL="21590" indent="90170">
                        <a:spcAft>
                          <a:spcPts val="0"/>
                        </a:spcAft>
                      </a:pP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pt-BR" sz="1200" spc="-5">
                          <a:solidFill>
                            <a:schemeClr val="tx1"/>
                          </a:solidFill>
                          <a:effectLst/>
                        </a:rPr>
                        <a:t>un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pt-BR" sz="1200" spc="-5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al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332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880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679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738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629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959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369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r>
                        <a:rPr lang="pt-BR" sz="120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>
                          <a:solidFill>
                            <a:schemeClr val="tx1"/>
                          </a:solidFill>
                          <a:effectLst/>
                        </a:rPr>
                        <a:t>328</a:t>
                      </a:r>
                      <a:endParaRPr lang="pt-BR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effectLst/>
                        </a:rPr>
                        <a:t>102. 957</a:t>
                      </a:r>
                      <a:endParaRPr lang="pt-B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48415">
                <a:tc>
                  <a:txBody>
                    <a:bodyPr/>
                    <a:lstStyle/>
                    <a:p>
                      <a:pPr marL="21590" indent="90170">
                        <a:spcAft>
                          <a:spcPts val="0"/>
                        </a:spcAft>
                      </a:pP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Pr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pt-BR" sz="1200" b="1" spc="-5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200" b="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014</a:t>
                      </a:r>
                      <a:r>
                        <a:rPr lang="pt-BR" sz="1200" b="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663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r>
                        <a:rPr lang="pt-BR" sz="1200" b="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221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pt-BR" sz="1200" b="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887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r>
                        <a:rPr lang="pt-BR" sz="1200" b="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268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200" b="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065</a:t>
                      </a:r>
                      <a:r>
                        <a:rPr lang="pt-BR" sz="1200" b="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039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r>
                        <a:rPr lang="pt-BR" sz="1200" b="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981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pt-BR" sz="1200" b="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038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102</a:t>
                      </a:r>
                      <a:r>
                        <a:rPr lang="pt-BR" sz="1200" b="0" spc="5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b="0">
                          <a:solidFill>
                            <a:schemeClr val="tx1"/>
                          </a:solidFill>
                          <a:effectLst/>
                        </a:rPr>
                        <a:t>019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167</a:t>
                      </a:r>
                      <a:r>
                        <a:rPr lang="pt-BR" sz="1200" b="1" spc="5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058</a:t>
                      </a:r>
                      <a:endParaRPr lang="pt-B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77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87338" y="296652"/>
            <a:ext cx="8497887" cy="6408712"/>
          </a:xfrm>
          <a:solidFill>
            <a:schemeClr val="bg1"/>
          </a:solidFill>
        </p:spPr>
        <p:txBody>
          <a:bodyPr/>
          <a:lstStyle/>
          <a:p>
            <a:pPr lvl="1" algn="l" eaLnBrk="1" hangingPunct="1">
              <a:lnSpc>
                <a:spcPct val="110000"/>
              </a:lnSpc>
              <a:spcBef>
                <a:spcPct val="70000"/>
              </a:spcBef>
              <a:buFont typeface="Wingdings" pitchFamily="2" charset="2"/>
              <a:buChar char="q"/>
            </a:pPr>
            <a:r>
              <a:rPr lang="pt-BR" sz="2400" dirty="0"/>
              <a:t>EM “regular”, propedêutico e </a:t>
            </a:r>
            <a:r>
              <a:rPr lang="pt-BR" sz="2400" dirty="0" smtClean="0"/>
              <a:t>diurno (5,5 milhões de matrícula)</a:t>
            </a:r>
          </a:p>
          <a:p>
            <a:pPr marL="800100" lvl="1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ü"/>
            </a:pPr>
            <a:r>
              <a:rPr lang="pt-BR" sz="2400" dirty="0" smtClean="0"/>
              <a:t>Incidência de vários programas do governo federal que alteram a gestão administrativa e pedagógica das escolas (além dos programas estaduais, não tratados nessa discussão)</a:t>
            </a:r>
          </a:p>
          <a:p>
            <a:pPr marL="1257300" lvl="2" indent="-342900" algn="l" eaLnBrk="1" hangingPunct="1">
              <a:lnSpc>
                <a:spcPct val="110000"/>
              </a:lnSpc>
              <a:spcBef>
                <a:spcPct val="70000"/>
              </a:spcBef>
              <a:buFont typeface="Arial" panose="020B0604020202020204" pitchFamily="34" charset="0"/>
              <a:buChar char="•"/>
            </a:pPr>
            <a:r>
              <a:rPr lang="pt-BR" sz="2000" dirty="0" smtClean="0"/>
              <a:t>Programa Ensino Médio Inovador (</a:t>
            </a:r>
            <a:r>
              <a:rPr lang="pt-BR" sz="2000" dirty="0" err="1" smtClean="0"/>
              <a:t>ProEmi</a:t>
            </a:r>
            <a:r>
              <a:rPr lang="pt-BR" sz="2000" dirty="0" smtClean="0"/>
              <a:t>)</a:t>
            </a:r>
          </a:p>
          <a:p>
            <a:pPr marL="1257300" lvl="2" indent="-342900" algn="l" eaLnBrk="1" hangingPunct="1">
              <a:lnSpc>
                <a:spcPct val="110000"/>
              </a:lnSpc>
              <a:spcBef>
                <a:spcPct val="70000"/>
              </a:spcBef>
              <a:buFont typeface="Arial" panose="020B0604020202020204" pitchFamily="34" charset="0"/>
              <a:buChar char="•"/>
            </a:pPr>
            <a:r>
              <a:rPr lang="pt-BR" sz="2000" dirty="0" smtClean="0"/>
              <a:t>Programa Brasil Profissionalizado</a:t>
            </a:r>
          </a:p>
          <a:p>
            <a:pPr marL="1257300" lvl="2" indent="-342900" algn="l" eaLnBrk="1" hangingPunct="1">
              <a:lnSpc>
                <a:spcPct val="110000"/>
              </a:lnSpc>
              <a:spcBef>
                <a:spcPct val="70000"/>
              </a:spcBef>
              <a:buFont typeface="Arial" panose="020B0604020202020204" pitchFamily="34" charset="0"/>
              <a:buChar char="•"/>
            </a:pPr>
            <a:r>
              <a:rPr lang="pt-BR" sz="2000" dirty="0" err="1" smtClean="0"/>
              <a:t>Pronatec</a:t>
            </a:r>
            <a:endParaRPr lang="pt-BR" sz="2000" dirty="0" smtClean="0"/>
          </a:p>
          <a:p>
            <a:pPr marL="800100" lvl="1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ü"/>
            </a:pPr>
            <a:r>
              <a:rPr lang="pt-BR" sz="2400" dirty="0"/>
              <a:t>Escolas de gestão compartilhada público-privada</a:t>
            </a:r>
          </a:p>
          <a:p>
            <a:pPr marL="800100" lvl="1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ü"/>
            </a:pPr>
            <a:r>
              <a:rPr lang="pt-BR" sz="2400" dirty="0"/>
              <a:t>Escolas </a:t>
            </a:r>
            <a:r>
              <a:rPr lang="pt-BR" sz="2400" dirty="0" smtClean="0"/>
              <a:t>privadas</a:t>
            </a:r>
            <a:endParaRPr lang="pt-B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1318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58589" y="548680"/>
            <a:ext cx="8497887" cy="5805264"/>
          </a:xfrm>
          <a:solidFill>
            <a:schemeClr val="bg1"/>
          </a:solidFill>
        </p:spPr>
        <p:txBody>
          <a:bodyPr/>
          <a:lstStyle/>
          <a:p>
            <a:pPr marL="800100" lvl="1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q"/>
            </a:pPr>
            <a:r>
              <a:rPr lang="pt-BR" sz="2400" dirty="0"/>
              <a:t>EM “regular”, propedêutico e </a:t>
            </a:r>
            <a:r>
              <a:rPr lang="pt-BR" sz="2400" dirty="0" smtClean="0"/>
              <a:t>noturno/modalidade EJA (</a:t>
            </a:r>
            <a:r>
              <a:rPr lang="pt-BR" sz="2400" dirty="0"/>
              <a:t>mais de </a:t>
            </a:r>
            <a:r>
              <a:rPr lang="pt-BR" sz="2400" dirty="0" smtClean="0"/>
              <a:t>3,6 </a:t>
            </a:r>
            <a:r>
              <a:rPr lang="pt-BR" sz="2400" dirty="0"/>
              <a:t>milhões </a:t>
            </a:r>
            <a:r>
              <a:rPr lang="pt-BR" sz="2400" dirty="0" smtClean="0"/>
              <a:t>de matrículas concentradas </a:t>
            </a:r>
            <a:r>
              <a:rPr lang="pt-BR" sz="2400" dirty="0"/>
              <a:t>praticamente nas redes </a:t>
            </a:r>
            <a:r>
              <a:rPr lang="pt-BR" sz="2400" dirty="0" smtClean="0"/>
              <a:t>estaduais)</a:t>
            </a:r>
          </a:p>
          <a:p>
            <a:pPr marL="1257300" lvl="2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ü"/>
            </a:pPr>
            <a:r>
              <a:rPr lang="pt-BR" sz="2000" dirty="0"/>
              <a:t>Trata-se </a:t>
            </a:r>
            <a:r>
              <a:rPr lang="pt-BR" sz="2000" dirty="0" smtClean="0"/>
              <a:t>de </a:t>
            </a:r>
            <a:r>
              <a:rPr lang="pt-BR" sz="2000" dirty="0"/>
              <a:t>grupo de maior faixa etária e cuja maioria está na condição de trabalhador (empregado ou não), muitas vezes </a:t>
            </a:r>
            <a:r>
              <a:rPr lang="pt-BR" sz="2000" dirty="0" err="1" smtClean="0"/>
              <a:t>precarizado</a:t>
            </a:r>
            <a:r>
              <a:rPr lang="pt-BR" sz="2000" dirty="0" smtClean="0"/>
              <a:t>. </a:t>
            </a:r>
            <a:r>
              <a:rPr lang="pt-BR" sz="2000" dirty="0"/>
              <a:t>Elevada distorção idade./série.</a:t>
            </a:r>
          </a:p>
          <a:p>
            <a:pPr marL="1257300" lvl="2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ü"/>
            </a:pPr>
            <a:endParaRPr lang="pt-BR" sz="2000" dirty="0" smtClean="0"/>
          </a:p>
          <a:p>
            <a:pPr marL="1257300" lvl="2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ü"/>
            </a:pPr>
            <a:r>
              <a:rPr lang="pt-BR" sz="2000" dirty="0" smtClean="0"/>
              <a:t>No noturno, a jornada escolar é reduzida em razão das condições materiais concretas da escola, dos estudantes e dos transportes públicos</a:t>
            </a:r>
          </a:p>
          <a:p>
            <a:pPr marL="1257300" lvl="2" indent="-342900" algn="l" eaLnBrk="1" hangingPunct="1">
              <a:lnSpc>
                <a:spcPct val="110000"/>
              </a:lnSpc>
              <a:spcBef>
                <a:spcPct val="70000"/>
              </a:spcBef>
              <a:buFont typeface="Wingdings" panose="05000000000000000000" pitchFamily="2" charset="2"/>
              <a:buChar char="ü"/>
            </a:pPr>
            <a:r>
              <a:rPr lang="pt-BR" sz="2000" dirty="0" smtClean="0"/>
              <a:t>Na EJA, a redução da jornada escolar é legalizada</a:t>
            </a:r>
            <a:endParaRPr lang="pt-BR" sz="2000" dirty="0"/>
          </a:p>
          <a:p>
            <a:pPr lvl="1" algn="l" eaLnBrk="1" hangingPunct="1">
              <a:lnSpc>
                <a:spcPct val="110000"/>
              </a:lnSpc>
              <a:spcBef>
                <a:spcPct val="70000"/>
              </a:spcBef>
              <a:buFont typeface="Wingdings" pitchFamily="2" charset="2"/>
              <a:buChar char="q"/>
            </a:pPr>
            <a:endParaRPr lang="pt-B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9036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483</TotalTime>
  <Words>3027</Words>
  <Application>Microsoft Office PowerPoint</Application>
  <PresentationFormat>Apresentação na tela (4:3)</PresentationFormat>
  <Paragraphs>524</Paragraphs>
  <Slides>32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41" baseType="lpstr">
      <vt:lpstr>Arial Unicode MS</vt:lpstr>
      <vt:lpstr>Arial</vt:lpstr>
      <vt:lpstr>Calibri</vt:lpstr>
      <vt:lpstr>Century Gothic</vt:lpstr>
      <vt:lpstr>Courier New</vt:lpstr>
      <vt:lpstr>Times New Roman</vt:lpstr>
      <vt:lpstr>Wingdings</vt:lpstr>
      <vt:lpstr>Wingdings 2</vt:lpstr>
      <vt:lpstr>Austin</vt:lpstr>
      <vt:lpstr>Apresentação do PowerPoint</vt:lpstr>
      <vt:lpstr>Sumário                              </vt:lpstr>
      <vt:lpstr>Aproximação à problemática                              </vt:lpstr>
      <vt:lpstr>Aproximação à problemática                              </vt:lpstr>
      <vt:lpstr>Os ensinos médios na atualidade brasileira                              </vt:lpstr>
      <vt:lpstr>Os ensinos médios na atualidade brasileira                              </vt:lpstr>
      <vt:lpstr>Os ensinos médios na atualidade brasileira                              </vt:lpstr>
      <vt:lpstr>Apresentação do PowerPoint</vt:lpstr>
      <vt:lpstr>Apresentação do PowerPoint</vt:lpstr>
      <vt:lpstr>Apresentação do PowerPoint</vt:lpstr>
      <vt:lpstr>Estudantes-trabalhadores do Ensino Médio: hierarquização entre as atividades desenvolvidas</vt:lpstr>
      <vt:lpstr>Estudantes-trabalhadores do Ensino Médio</vt:lpstr>
      <vt:lpstr>Estudantes-trabalhadores do Ensino Médio</vt:lpstr>
      <vt:lpstr>Estudantes-trabalhadores do Ensino Médio</vt:lpstr>
      <vt:lpstr>Estudantes-trabalhadores do Ensino Médio</vt:lpstr>
      <vt:lpstr>Estudantes-trabalhadores do Ensino Médio</vt:lpstr>
      <vt:lpstr>Estudantes-trabalhadores do Ensino Médio</vt:lpstr>
      <vt:lpstr>Estudantes-trabalhadores do Ensino Médio</vt:lpstr>
      <vt:lpstr>Estudantes-trabalhadores do Ensino Médio</vt:lpstr>
      <vt:lpstr>Estudantes-trabalhadores do Ensino Médio</vt:lpstr>
      <vt:lpstr>Estudantes-trabalhadores do Ensino Médio</vt:lpstr>
      <vt:lpstr>Estudantes-trabalhadores do Ensino Médio</vt:lpstr>
      <vt:lpstr>Estudantes-trabalhadores do Ensino Médio</vt:lpstr>
      <vt:lpstr>Estudantes-trabalhadores do Ensino Médio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FRANZE</dc:creator>
  <cp:lastModifiedBy>Dante Henrique Moura</cp:lastModifiedBy>
  <cp:revision>68</cp:revision>
  <dcterms:created xsi:type="dcterms:W3CDTF">2016-09-07T22:52:55Z</dcterms:created>
  <dcterms:modified xsi:type="dcterms:W3CDTF">2016-11-22T20:38:53Z</dcterms:modified>
</cp:coreProperties>
</file>